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6" r:id="rId5"/>
    <p:sldId id="280" r:id="rId6"/>
    <p:sldId id="307" r:id="rId7"/>
    <p:sldId id="308" r:id="rId8"/>
    <p:sldId id="309" r:id="rId9"/>
    <p:sldId id="284" r:id="rId10"/>
    <p:sldId id="311" r:id="rId11"/>
    <p:sldId id="312" r:id="rId12"/>
    <p:sldId id="277" r:id="rId13"/>
    <p:sldId id="291" r:id="rId14"/>
    <p:sldId id="306" r:id="rId15"/>
    <p:sldId id="294" r:id="rId16"/>
    <p:sldId id="285" r:id="rId17"/>
    <p:sldId id="295" r:id="rId18"/>
    <p:sldId id="296" r:id="rId19"/>
    <p:sldId id="297" r:id="rId20"/>
    <p:sldId id="286" r:id="rId21"/>
    <p:sldId id="298" r:id="rId22"/>
    <p:sldId id="299" r:id="rId23"/>
    <p:sldId id="300" r:id="rId24"/>
    <p:sldId id="301" r:id="rId25"/>
    <p:sldId id="278" r:id="rId26"/>
    <p:sldId id="316" r:id="rId27"/>
    <p:sldId id="319" r:id="rId28"/>
    <p:sldId id="323" r:id="rId29"/>
    <p:sldId id="322" r:id="rId30"/>
    <p:sldId id="321" r:id="rId31"/>
    <p:sldId id="325" r:id="rId32"/>
    <p:sldId id="287" r:id="rId33"/>
    <p:sldId id="288" r:id="rId34"/>
    <p:sldId id="324" r:id="rId35"/>
    <p:sldId id="326" r:id="rId36"/>
    <p:sldId id="327" r:id="rId37"/>
    <p:sldId id="328" r:id="rId38"/>
    <p:sldId id="279" r:id="rId39"/>
    <p:sldId id="302" r:id="rId40"/>
    <p:sldId id="275" r:id="rId4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F4F4F"/>
    <a:srgbClr val="4472C4"/>
    <a:srgbClr val="203864"/>
    <a:srgbClr val="26368D"/>
    <a:srgbClr val="328637"/>
    <a:srgbClr val="32862D"/>
    <a:srgbClr val="203464"/>
    <a:srgbClr val="DC321F"/>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4B3F2-DF02-43F2-A23E-46193A08A031}" v="2" dt="2024-07-16T00:27:30.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04"/>
  </p:normalViewPr>
  <p:slideViewPr>
    <p:cSldViewPr snapToGrid="0">
      <p:cViewPr varScale="1">
        <p:scale>
          <a:sx n="113" d="100"/>
          <a:sy n="113" d="100"/>
        </p:scale>
        <p:origin x="-39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2BE66-71EA-44D3-ABDD-767EDFBE91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9C04C3-FF29-4860-A80A-38CE03BBFC25}">
      <dgm:prSet phldrT="[Text]" custT="1"/>
      <dgm:spPr>
        <a:solidFill>
          <a:srgbClr val="4472C4"/>
        </a:solidFill>
      </dgm:spPr>
      <dgm:t>
        <a:bodyPr/>
        <a:lstStyle/>
        <a:p>
          <a:r>
            <a:rPr lang="es-CR" sz="2000" dirty="0">
              <a:latin typeface="Sanskrit Text" panose="02020503050405020304" pitchFamily="18" charset="0"/>
              <a:cs typeface="Sanskrit Text" panose="02020503050405020304" pitchFamily="18" charset="0"/>
            </a:rPr>
            <a:t>Contexto General de Microcredenciales</a:t>
          </a:r>
          <a:endParaRPr lang="en-US" sz="2000" dirty="0">
            <a:latin typeface="Sanskrit Text" panose="02020503050405020304" pitchFamily="18" charset="0"/>
            <a:cs typeface="Sanskrit Text" panose="02020503050405020304" pitchFamily="18" charset="0"/>
          </a:endParaRPr>
        </a:p>
      </dgm:t>
    </dgm:pt>
    <dgm:pt modelId="{58E84A2A-0746-4006-AC32-7175B1837D93}" type="parTrans" cxnId="{95EA601A-7F3E-4851-A58A-CF40AAF6288B}">
      <dgm:prSet/>
      <dgm:spPr/>
      <dgm:t>
        <a:bodyPr/>
        <a:lstStyle/>
        <a:p>
          <a:endParaRPr lang="en-US"/>
        </a:p>
      </dgm:t>
    </dgm:pt>
    <dgm:pt modelId="{0726448F-955D-42A2-A4B8-E389BF1DDB50}" type="sibTrans" cxnId="{95EA601A-7F3E-4851-A58A-CF40AAF6288B}">
      <dgm:prSet/>
      <dgm:spPr/>
      <dgm:t>
        <a:bodyPr/>
        <a:lstStyle/>
        <a:p>
          <a:endParaRPr lang="en-US"/>
        </a:p>
      </dgm:t>
    </dgm:pt>
    <dgm:pt modelId="{396AA038-F6D0-4A98-82FB-972874301439}">
      <dgm:prSet phldrT="[Text]" custT="1"/>
      <dgm:spPr/>
      <dgm:t>
        <a:bodyPr/>
        <a:lstStyle/>
        <a:p>
          <a:r>
            <a:rPr lang="es-CR" sz="1600" dirty="0">
              <a:latin typeface="Sanskrit Text" panose="02020503050405020304" pitchFamily="18" charset="0"/>
              <a:cs typeface="Sanskrit Text" panose="02020503050405020304" pitchFamily="18" charset="0"/>
            </a:rPr>
            <a:t>Definición</a:t>
          </a:r>
          <a:endParaRPr lang="en-US" sz="1600" dirty="0">
            <a:latin typeface="Sanskrit Text" panose="02020503050405020304" pitchFamily="18" charset="0"/>
            <a:cs typeface="Sanskrit Text" panose="02020503050405020304" pitchFamily="18" charset="0"/>
          </a:endParaRPr>
        </a:p>
      </dgm:t>
    </dgm:pt>
    <dgm:pt modelId="{68E35974-510F-4E62-B317-F397E308EE1C}" type="parTrans" cxnId="{9668A17A-5295-49B9-BB18-B34D0FB37940}">
      <dgm:prSet/>
      <dgm:spPr/>
      <dgm:t>
        <a:bodyPr/>
        <a:lstStyle/>
        <a:p>
          <a:endParaRPr lang="en-US"/>
        </a:p>
      </dgm:t>
    </dgm:pt>
    <dgm:pt modelId="{618AD46A-B677-48B6-94B5-C2DE05A907F2}" type="sibTrans" cxnId="{9668A17A-5295-49B9-BB18-B34D0FB37940}">
      <dgm:prSet/>
      <dgm:spPr/>
      <dgm:t>
        <a:bodyPr/>
        <a:lstStyle/>
        <a:p>
          <a:endParaRPr lang="en-US"/>
        </a:p>
      </dgm:t>
    </dgm:pt>
    <dgm:pt modelId="{E88A9B3F-4BBF-48B6-B76E-DB4E6C2C628B}">
      <dgm:prSet phldrT="[Text]" custT="1"/>
      <dgm:spPr/>
      <dgm:t>
        <a:bodyPr/>
        <a:lstStyle/>
        <a:p>
          <a:r>
            <a:rPr lang="es-CR" sz="1800" dirty="0">
              <a:latin typeface="Sanskrit Text" panose="02020503050405020304" pitchFamily="18" charset="0"/>
              <a:cs typeface="Sanskrit Text" panose="02020503050405020304" pitchFamily="18" charset="0"/>
            </a:rPr>
            <a:t>Grupo de Investigación UNED</a:t>
          </a:r>
          <a:endParaRPr lang="en-US" sz="1800" dirty="0">
            <a:latin typeface="Sanskrit Text" panose="02020503050405020304" pitchFamily="18" charset="0"/>
            <a:cs typeface="Sanskrit Text" panose="02020503050405020304" pitchFamily="18" charset="0"/>
          </a:endParaRPr>
        </a:p>
      </dgm:t>
    </dgm:pt>
    <dgm:pt modelId="{78199EBD-A3B7-4655-9064-1D91C299BA5C}" type="parTrans" cxnId="{6B721B63-E7ED-4AE4-9897-BC39AE0F6902}">
      <dgm:prSet/>
      <dgm:spPr/>
      <dgm:t>
        <a:bodyPr/>
        <a:lstStyle/>
        <a:p>
          <a:endParaRPr lang="en-US"/>
        </a:p>
      </dgm:t>
    </dgm:pt>
    <dgm:pt modelId="{ADBC78FF-B8B4-4670-A024-ACF7372E7595}" type="sibTrans" cxnId="{6B721B63-E7ED-4AE4-9897-BC39AE0F6902}">
      <dgm:prSet/>
      <dgm:spPr/>
      <dgm:t>
        <a:bodyPr/>
        <a:lstStyle/>
        <a:p>
          <a:endParaRPr lang="en-US"/>
        </a:p>
      </dgm:t>
    </dgm:pt>
    <dgm:pt modelId="{7EA2460A-4E9A-4EEC-99E7-5D370FD4ECAA}">
      <dgm:prSet phldrT="[Text]" custT="1"/>
      <dgm:spPr/>
      <dgm:t>
        <a:bodyPr/>
        <a:lstStyle/>
        <a:p>
          <a:r>
            <a:rPr lang="es-CR" sz="1600" dirty="0">
              <a:latin typeface="Sanskrit Text" panose="02020503050405020304" pitchFamily="18" charset="0"/>
              <a:cs typeface="Sanskrit Text" panose="02020503050405020304" pitchFamily="18" charset="0"/>
            </a:rPr>
            <a:t>Historia</a:t>
          </a:r>
          <a:endParaRPr lang="en-US" sz="1600" dirty="0">
            <a:latin typeface="Sanskrit Text" panose="02020503050405020304" pitchFamily="18" charset="0"/>
            <a:cs typeface="Sanskrit Text" panose="02020503050405020304" pitchFamily="18" charset="0"/>
          </a:endParaRPr>
        </a:p>
      </dgm:t>
    </dgm:pt>
    <dgm:pt modelId="{27CCEFDD-DAF0-4B89-8BF4-0247AA0BFC64}" type="parTrans" cxnId="{11647A6D-33DA-4483-8B83-FBC714DBD3FF}">
      <dgm:prSet/>
      <dgm:spPr/>
      <dgm:t>
        <a:bodyPr/>
        <a:lstStyle/>
        <a:p>
          <a:endParaRPr lang="en-US"/>
        </a:p>
      </dgm:t>
    </dgm:pt>
    <dgm:pt modelId="{38BE83FE-AC60-4F33-9045-FAB1D75B077B}" type="sibTrans" cxnId="{11647A6D-33DA-4483-8B83-FBC714DBD3FF}">
      <dgm:prSet/>
      <dgm:spPr/>
      <dgm:t>
        <a:bodyPr/>
        <a:lstStyle/>
        <a:p>
          <a:endParaRPr lang="en-US"/>
        </a:p>
      </dgm:t>
    </dgm:pt>
    <dgm:pt modelId="{3119F47C-C28A-4D76-B901-206D273E456E}">
      <dgm:prSet phldrT="[Text]" custT="1"/>
      <dgm:spPr/>
      <dgm:t>
        <a:bodyPr/>
        <a:lstStyle/>
        <a:p>
          <a:r>
            <a:rPr lang="es-CR" sz="1600" dirty="0">
              <a:latin typeface="Sanskrit Text" panose="02020503050405020304" pitchFamily="18" charset="0"/>
              <a:cs typeface="Sanskrit Text" panose="02020503050405020304" pitchFamily="18" charset="0"/>
            </a:rPr>
            <a:t>Microcredenciales en el mundo</a:t>
          </a:r>
          <a:endParaRPr lang="en-US" sz="1600" dirty="0">
            <a:latin typeface="Sanskrit Text" panose="02020503050405020304" pitchFamily="18" charset="0"/>
            <a:cs typeface="Sanskrit Text" panose="02020503050405020304" pitchFamily="18" charset="0"/>
          </a:endParaRPr>
        </a:p>
      </dgm:t>
    </dgm:pt>
    <dgm:pt modelId="{D770E1A3-27A3-40D9-85D7-985C4420C545}" type="parTrans" cxnId="{CEB29A25-E388-46F5-8172-CDEA334EBE3F}">
      <dgm:prSet/>
      <dgm:spPr/>
      <dgm:t>
        <a:bodyPr/>
        <a:lstStyle/>
        <a:p>
          <a:endParaRPr lang="en-US"/>
        </a:p>
      </dgm:t>
    </dgm:pt>
    <dgm:pt modelId="{C8154AAA-18AF-4EAC-AF50-D09002C8D702}" type="sibTrans" cxnId="{CEB29A25-E388-46F5-8172-CDEA334EBE3F}">
      <dgm:prSet/>
      <dgm:spPr/>
      <dgm:t>
        <a:bodyPr/>
        <a:lstStyle/>
        <a:p>
          <a:endParaRPr lang="en-US"/>
        </a:p>
      </dgm:t>
    </dgm:pt>
    <dgm:pt modelId="{649DE055-708B-4CA0-8068-F11F043E1F9A}">
      <dgm:prSet phldrT="[Text]" custT="1"/>
      <dgm:spPr/>
      <dgm:t>
        <a:bodyPr/>
        <a:lstStyle/>
        <a:p>
          <a:r>
            <a:rPr lang="es-CR" sz="1600" dirty="0">
              <a:latin typeface="Sanskrit Text" panose="02020503050405020304" pitchFamily="18" charset="0"/>
              <a:cs typeface="Sanskrit Text" panose="02020503050405020304" pitchFamily="18" charset="0"/>
            </a:rPr>
            <a:t>Alianzas</a:t>
          </a:r>
          <a:endParaRPr lang="en-US" sz="1600" dirty="0">
            <a:latin typeface="Sanskrit Text" panose="02020503050405020304" pitchFamily="18" charset="0"/>
            <a:cs typeface="Sanskrit Text" panose="02020503050405020304" pitchFamily="18" charset="0"/>
          </a:endParaRPr>
        </a:p>
      </dgm:t>
    </dgm:pt>
    <dgm:pt modelId="{733F4ADC-C37B-42AA-81F6-438EBBF85066}" type="parTrans" cxnId="{AD30A38E-497B-4BF4-9A78-9635F8968965}">
      <dgm:prSet/>
      <dgm:spPr/>
      <dgm:t>
        <a:bodyPr/>
        <a:lstStyle/>
        <a:p>
          <a:endParaRPr lang="en-US"/>
        </a:p>
      </dgm:t>
    </dgm:pt>
    <dgm:pt modelId="{A0C8EC5C-00C0-4B21-A67C-BDB999AE60AA}" type="sibTrans" cxnId="{AD30A38E-497B-4BF4-9A78-9635F8968965}">
      <dgm:prSet/>
      <dgm:spPr/>
      <dgm:t>
        <a:bodyPr/>
        <a:lstStyle/>
        <a:p>
          <a:endParaRPr lang="en-US"/>
        </a:p>
      </dgm:t>
    </dgm:pt>
    <dgm:pt modelId="{5C8E8C7B-4DA9-49C4-83DB-9B656646F4CA}">
      <dgm:prSet phldrT="[Text]" custT="1"/>
      <dgm:spPr/>
      <dgm:t>
        <a:bodyPr/>
        <a:lstStyle/>
        <a:p>
          <a:r>
            <a:rPr lang="es-CR" sz="1600" dirty="0">
              <a:latin typeface="Sanskrit Text" panose="02020503050405020304" pitchFamily="18" charset="0"/>
              <a:cs typeface="Sanskrit Text" panose="02020503050405020304" pitchFamily="18" charset="0"/>
            </a:rPr>
            <a:t>Avances</a:t>
          </a:r>
          <a:endParaRPr lang="en-US" sz="1600" dirty="0">
            <a:latin typeface="Sanskrit Text" panose="02020503050405020304" pitchFamily="18" charset="0"/>
            <a:cs typeface="Sanskrit Text" panose="02020503050405020304" pitchFamily="18" charset="0"/>
          </a:endParaRPr>
        </a:p>
      </dgm:t>
    </dgm:pt>
    <dgm:pt modelId="{8E7A4A4F-7691-49BD-BC9E-9FF5D15F9052}" type="parTrans" cxnId="{467EB096-C00B-473F-9A9A-D219567D7550}">
      <dgm:prSet/>
      <dgm:spPr/>
      <dgm:t>
        <a:bodyPr/>
        <a:lstStyle/>
        <a:p>
          <a:endParaRPr lang="en-US"/>
        </a:p>
      </dgm:t>
    </dgm:pt>
    <dgm:pt modelId="{2F75B8FC-C337-4508-972D-1A50C13A1C3C}" type="sibTrans" cxnId="{467EB096-C00B-473F-9A9A-D219567D7550}">
      <dgm:prSet/>
      <dgm:spPr/>
      <dgm:t>
        <a:bodyPr/>
        <a:lstStyle/>
        <a:p>
          <a:endParaRPr lang="en-US"/>
        </a:p>
      </dgm:t>
    </dgm:pt>
    <dgm:pt modelId="{30CF916F-5AFA-4194-8DF0-6DF23758D73C}">
      <dgm:prSet phldrT="[Text]" custT="1"/>
      <dgm:spPr/>
      <dgm:t>
        <a:bodyPr/>
        <a:lstStyle/>
        <a:p>
          <a:r>
            <a:rPr lang="es-CR" sz="1800" dirty="0">
              <a:latin typeface="Sanskrit Text" panose="02020503050405020304" pitchFamily="18" charset="0"/>
              <a:cs typeface="Sanskrit Text" panose="02020503050405020304" pitchFamily="18" charset="0"/>
            </a:rPr>
            <a:t>Consulta Nacional sobre Microcredenciales</a:t>
          </a:r>
          <a:endParaRPr lang="en-US" sz="1800" dirty="0">
            <a:latin typeface="Sanskrit Text" panose="02020503050405020304" pitchFamily="18" charset="0"/>
            <a:cs typeface="Sanskrit Text" panose="02020503050405020304" pitchFamily="18" charset="0"/>
          </a:endParaRPr>
        </a:p>
      </dgm:t>
    </dgm:pt>
    <dgm:pt modelId="{701B22CD-1927-41FB-ADC7-CA492AF25FC3}" type="parTrans" cxnId="{DB137FE6-8F36-46CC-82A9-7EC4F6377372}">
      <dgm:prSet/>
      <dgm:spPr/>
      <dgm:t>
        <a:bodyPr/>
        <a:lstStyle/>
        <a:p>
          <a:endParaRPr lang="en-US"/>
        </a:p>
      </dgm:t>
    </dgm:pt>
    <dgm:pt modelId="{A8ABA30E-C037-4E3F-A9F7-428C27EAC2B9}" type="sibTrans" cxnId="{DB137FE6-8F36-46CC-82A9-7EC4F6377372}">
      <dgm:prSet/>
      <dgm:spPr/>
      <dgm:t>
        <a:bodyPr/>
        <a:lstStyle/>
        <a:p>
          <a:endParaRPr lang="en-US"/>
        </a:p>
      </dgm:t>
    </dgm:pt>
    <dgm:pt modelId="{16C42B83-BBBF-4398-8AA7-1303A9313C8D}">
      <dgm:prSet phldrT="[Text]" custT="1"/>
      <dgm:spPr/>
      <dgm:t>
        <a:bodyPr/>
        <a:lstStyle/>
        <a:p>
          <a:r>
            <a:rPr lang="es-CR" sz="1600" dirty="0">
              <a:latin typeface="Sanskrit Text" panose="02020503050405020304" pitchFamily="18" charset="0"/>
              <a:cs typeface="Sanskrit Text" panose="02020503050405020304" pitchFamily="18" charset="0"/>
            </a:rPr>
            <a:t>Definición de la Consulta</a:t>
          </a:r>
          <a:endParaRPr lang="en-US" sz="1600" dirty="0">
            <a:latin typeface="Sanskrit Text" panose="02020503050405020304" pitchFamily="18" charset="0"/>
            <a:cs typeface="Sanskrit Text" panose="02020503050405020304" pitchFamily="18" charset="0"/>
          </a:endParaRPr>
        </a:p>
      </dgm:t>
    </dgm:pt>
    <dgm:pt modelId="{3304FF8A-245F-475F-9AEA-8F842F9AC437}" type="parTrans" cxnId="{1A54AE82-8B22-407A-966D-0441A2F99A60}">
      <dgm:prSet/>
      <dgm:spPr/>
      <dgm:t>
        <a:bodyPr/>
        <a:lstStyle/>
        <a:p>
          <a:endParaRPr lang="en-US"/>
        </a:p>
      </dgm:t>
    </dgm:pt>
    <dgm:pt modelId="{A28D24E0-6676-43BE-9FA4-C2C050B209EF}" type="sibTrans" cxnId="{1A54AE82-8B22-407A-966D-0441A2F99A60}">
      <dgm:prSet/>
      <dgm:spPr/>
      <dgm:t>
        <a:bodyPr/>
        <a:lstStyle/>
        <a:p>
          <a:endParaRPr lang="en-US"/>
        </a:p>
      </dgm:t>
    </dgm:pt>
    <dgm:pt modelId="{75E0E5BA-A982-4D85-91FD-B61A4A9FC915}">
      <dgm:prSet phldrT="[Text]" custT="1"/>
      <dgm:spPr/>
      <dgm:t>
        <a:bodyPr/>
        <a:lstStyle/>
        <a:p>
          <a:r>
            <a:rPr lang="es-CR" sz="1600" dirty="0">
              <a:latin typeface="Sanskrit Text" panose="02020503050405020304" pitchFamily="18" charset="0"/>
              <a:cs typeface="Sanskrit Text" panose="02020503050405020304" pitchFamily="18" charset="0"/>
            </a:rPr>
            <a:t>Aplicación</a:t>
          </a:r>
          <a:endParaRPr lang="en-US" sz="1600" dirty="0">
            <a:latin typeface="Sanskrit Text" panose="02020503050405020304" pitchFamily="18" charset="0"/>
            <a:cs typeface="Sanskrit Text" panose="02020503050405020304" pitchFamily="18" charset="0"/>
          </a:endParaRPr>
        </a:p>
      </dgm:t>
    </dgm:pt>
    <dgm:pt modelId="{0C503345-957B-466D-815D-B3E8097D8587}" type="parTrans" cxnId="{BF8A6836-1732-4546-A2A0-185A20416D44}">
      <dgm:prSet/>
      <dgm:spPr/>
      <dgm:t>
        <a:bodyPr/>
        <a:lstStyle/>
        <a:p>
          <a:endParaRPr lang="en-US"/>
        </a:p>
      </dgm:t>
    </dgm:pt>
    <dgm:pt modelId="{4A5CB0F1-30A1-41A9-A786-B7B285CF5E48}" type="sibTrans" cxnId="{BF8A6836-1732-4546-A2A0-185A20416D44}">
      <dgm:prSet/>
      <dgm:spPr/>
      <dgm:t>
        <a:bodyPr/>
        <a:lstStyle/>
        <a:p>
          <a:endParaRPr lang="en-US"/>
        </a:p>
      </dgm:t>
    </dgm:pt>
    <dgm:pt modelId="{2F143EDB-0DEC-4342-B2D0-34AF7923983C}">
      <dgm:prSet phldrT="[Text]" custT="1"/>
      <dgm:spPr/>
      <dgm:t>
        <a:bodyPr/>
        <a:lstStyle/>
        <a:p>
          <a:r>
            <a:rPr lang="es-CR" sz="1600" dirty="0">
              <a:latin typeface="Sanskrit Text" panose="02020503050405020304" pitchFamily="18" charset="0"/>
              <a:cs typeface="Sanskrit Text" panose="02020503050405020304" pitchFamily="18" charset="0"/>
            </a:rPr>
            <a:t>Aplicación en América Central</a:t>
          </a:r>
          <a:endParaRPr lang="en-US" sz="1400" dirty="0">
            <a:latin typeface="Sanskrit Text" panose="02020503050405020304" pitchFamily="18" charset="0"/>
            <a:cs typeface="Sanskrit Text" panose="02020503050405020304" pitchFamily="18" charset="0"/>
          </a:endParaRPr>
        </a:p>
      </dgm:t>
    </dgm:pt>
    <dgm:pt modelId="{11E21065-8133-4C85-92DB-03CF863992E6}" type="parTrans" cxnId="{01FD5584-318A-45CC-AC7C-BA844BDBD146}">
      <dgm:prSet/>
      <dgm:spPr/>
      <dgm:t>
        <a:bodyPr/>
        <a:lstStyle/>
        <a:p>
          <a:endParaRPr lang="en-US"/>
        </a:p>
      </dgm:t>
    </dgm:pt>
    <dgm:pt modelId="{8D249721-541A-4A75-BD47-D87691D229D3}" type="sibTrans" cxnId="{01FD5584-318A-45CC-AC7C-BA844BDBD146}">
      <dgm:prSet/>
      <dgm:spPr/>
      <dgm:t>
        <a:bodyPr/>
        <a:lstStyle/>
        <a:p>
          <a:endParaRPr lang="en-US"/>
        </a:p>
      </dgm:t>
    </dgm:pt>
    <dgm:pt modelId="{495703ED-F2B7-47B3-A78F-3C8599FA93F3}">
      <dgm:prSet phldrT="[Text]" custT="1"/>
      <dgm:spPr/>
      <dgm:t>
        <a:bodyPr/>
        <a:lstStyle/>
        <a:p>
          <a:r>
            <a:rPr lang="es-CR" sz="1800" dirty="0">
              <a:latin typeface="Sanskrit Text" panose="02020503050405020304" pitchFamily="18" charset="0"/>
              <a:cs typeface="Sanskrit Text" panose="02020503050405020304" pitchFamily="18" charset="0"/>
            </a:rPr>
            <a:t>Prospectiva</a:t>
          </a:r>
          <a:endParaRPr lang="en-US" sz="1800" dirty="0">
            <a:latin typeface="Sanskrit Text" panose="02020503050405020304" pitchFamily="18" charset="0"/>
            <a:cs typeface="Sanskrit Text" panose="02020503050405020304" pitchFamily="18" charset="0"/>
          </a:endParaRPr>
        </a:p>
      </dgm:t>
    </dgm:pt>
    <dgm:pt modelId="{F8953AE2-3BD1-41A2-A565-BD0280534EB0}" type="parTrans" cxnId="{AFF2ED42-D3D7-40FA-9985-99D87873C090}">
      <dgm:prSet/>
      <dgm:spPr/>
      <dgm:t>
        <a:bodyPr/>
        <a:lstStyle/>
        <a:p>
          <a:endParaRPr lang="en-US"/>
        </a:p>
      </dgm:t>
    </dgm:pt>
    <dgm:pt modelId="{3DDD6E21-8AEE-4DE9-BB78-8BB7421B9A89}" type="sibTrans" cxnId="{AFF2ED42-D3D7-40FA-9985-99D87873C090}">
      <dgm:prSet/>
      <dgm:spPr/>
      <dgm:t>
        <a:bodyPr/>
        <a:lstStyle/>
        <a:p>
          <a:endParaRPr lang="en-US"/>
        </a:p>
      </dgm:t>
    </dgm:pt>
    <dgm:pt modelId="{9C664590-8E03-4176-87B2-D16BB1509EF6}">
      <dgm:prSet phldrT="[Text]" custT="1"/>
      <dgm:spPr/>
      <dgm:t>
        <a:bodyPr/>
        <a:lstStyle/>
        <a:p>
          <a:r>
            <a:rPr lang="es-CR" sz="1600" dirty="0">
              <a:latin typeface="Sanskrit Text" panose="02020503050405020304" pitchFamily="18" charset="0"/>
              <a:cs typeface="Sanskrit Text" panose="02020503050405020304" pitchFamily="18" charset="0"/>
            </a:rPr>
            <a:t>Ecosistema para microcredenciales en Costa Rica</a:t>
          </a:r>
          <a:endParaRPr lang="en-US" sz="1600" dirty="0">
            <a:latin typeface="Sanskrit Text" panose="02020503050405020304" pitchFamily="18" charset="0"/>
            <a:cs typeface="Sanskrit Text" panose="02020503050405020304" pitchFamily="18" charset="0"/>
          </a:endParaRPr>
        </a:p>
      </dgm:t>
    </dgm:pt>
    <dgm:pt modelId="{AC1622B9-6E38-40D3-B446-24F43FA3AEF8}" type="parTrans" cxnId="{A47B04BE-3F4C-4238-A70C-D8366E7EC4F4}">
      <dgm:prSet/>
      <dgm:spPr/>
      <dgm:t>
        <a:bodyPr/>
        <a:lstStyle/>
        <a:p>
          <a:endParaRPr lang="en-US"/>
        </a:p>
      </dgm:t>
    </dgm:pt>
    <dgm:pt modelId="{99FC5C7D-9434-431F-8530-EB7A462FE257}" type="sibTrans" cxnId="{A47B04BE-3F4C-4238-A70C-D8366E7EC4F4}">
      <dgm:prSet/>
      <dgm:spPr/>
      <dgm:t>
        <a:bodyPr/>
        <a:lstStyle/>
        <a:p>
          <a:endParaRPr lang="en-US"/>
        </a:p>
      </dgm:t>
    </dgm:pt>
    <dgm:pt modelId="{1915C13B-A49D-4931-A72A-8D380EDD60B3}">
      <dgm:prSet phldrT="[Text]" custT="1"/>
      <dgm:spPr/>
      <dgm:t>
        <a:bodyPr/>
        <a:lstStyle/>
        <a:p>
          <a:r>
            <a:rPr lang="es-CR" sz="1600" dirty="0">
              <a:latin typeface="Sanskrit Text" panose="02020503050405020304" pitchFamily="18" charset="0"/>
              <a:cs typeface="Sanskrit Text" panose="02020503050405020304" pitchFamily="18" charset="0"/>
            </a:rPr>
            <a:t>Algunas consideraciones</a:t>
          </a:r>
          <a:endParaRPr lang="en-US" sz="1600" dirty="0">
            <a:latin typeface="Sanskrit Text" panose="02020503050405020304" pitchFamily="18" charset="0"/>
            <a:cs typeface="Sanskrit Text" panose="02020503050405020304" pitchFamily="18" charset="0"/>
          </a:endParaRPr>
        </a:p>
      </dgm:t>
    </dgm:pt>
    <dgm:pt modelId="{E5F65D7D-44E7-43A5-BD5D-46F56B3D26CE}" type="parTrans" cxnId="{F74ED92B-637B-4A3F-9829-09A3D87EBD64}">
      <dgm:prSet/>
      <dgm:spPr/>
      <dgm:t>
        <a:bodyPr/>
        <a:lstStyle/>
        <a:p>
          <a:endParaRPr lang="en-US"/>
        </a:p>
      </dgm:t>
    </dgm:pt>
    <dgm:pt modelId="{1419D12B-F3FA-4102-B3C0-399AB13BD32C}" type="sibTrans" cxnId="{F74ED92B-637B-4A3F-9829-09A3D87EBD64}">
      <dgm:prSet/>
      <dgm:spPr/>
      <dgm:t>
        <a:bodyPr/>
        <a:lstStyle/>
        <a:p>
          <a:endParaRPr lang="en-US"/>
        </a:p>
      </dgm:t>
    </dgm:pt>
    <dgm:pt modelId="{06751E5E-D456-475A-8EFB-7D56D9381DBB}" type="pres">
      <dgm:prSet presAssocID="{94A2BE66-71EA-44D3-ABDD-767EDFBE9162}" presName="linear" presStyleCnt="0">
        <dgm:presLayoutVars>
          <dgm:animLvl val="lvl"/>
          <dgm:resizeHandles val="exact"/>
        </dgm:presLayoutVars>
      </dgm:prSet>
      <dgm:spPr/>
      <dgm:t>
        <a:bodyPr/>
        <a:lstStyle/>
        <a:p>
          <a:endParaRPr lang="es-CR"/>
        </a:p>
      </dgm:t>
    </dgm:pt>
    <dgm:pt modelId="{2B7791EF-52E6-4F53-92BF-3A2A1F92E995}" type="pres">
      <dgm:prSet presAssocID="{759C04C3-FF29-4860-A80A-38CE03BBFC25}" presName="parentText" presStyleLbl="node1" presStyleIdx="0" presStyleCnt="4">
        <dgm:presLayoutVars>
          <dgm:chMax val="0"/>
          <dgm:bulletEnabled val="1"/>
        </dgm:presLayoutVars>
      </dgm:prSet>
      <dgm:spPr/>
      <dgm:t>
        <a:bodyPr/>
        <a:lstStyle/>
        <a:p>
          <a:endParaRPr lang="es-CR"/>
        </a:p>
      </dgm:t>
    </dgm:pt>
    <dgm:pt modelId="{547ED22D-8D57-4F2D-A2E0-BDD12231741C}" type="pres">
      <dgm:prSet presAssocID="{759C04C3-FF29-4860-A80A-38CE03BBFC25}" presName="childText" presStyleLbl="revTx" presStyleIdx="0" presStyleCnt="4">
        <dgm:presLayoutVars>
          <dgm:bulletEnabled val="1"/>
        </dgm:presLayoutVars>
      </dgm:prSet>
      <dgm:spPr/>
      <dgm:t>
        <a:bodyPr/>
        <a:lstStyle/>
        <a:p>
          <a:endParaRPr lang="es-CR"/>
        </a:p>
      </dgm:t>
    </dgm:pt>
    <dgm:pt modelId="{7DE441F2-A5AE-42EE-A46D-064A10D96751}" type="pres">
      <dgm:prSet presAssocID="{E88A9B3F-4BBF-48B6-B76E-DB4E6C2C628B}" presName="parentText" presStyleLbl="node1" presStyleIdx="1" presStyleCnt="4">
        <dgm:presLayoutVars>
          <dgm:chMax val="0"/>
          <dgm:bulletEnabled val="1"/>
        </dgm:presLayoutVars>
      </dgm:prSet>
      <dgm:spPr/>
      <dgm:t>
        <a:bodyPr/>
        <a:lstStyle/>
        <a:p>
          <a:endParaRPr lang="es-CR"/>
        </a:p>
      </dgm:t>
    </dgm:pt>
    <dgm:pt modelId="{C0BB5619-220A-4640-BF58-434F13DE2533}" type="pres">
      <dgm:prSet presAssocID="{E88A9B3F-4BBF-48B6-B76E-DB4E6C2C628B}" presName="childText" presStyleLbl="revTx" presStyleIdx="1" presStyleCnt="4">
        <dgm:presLayoutVars>
          <dgm:bulletEnabled val="1"/>
        </dgm:presLayoutVars>
      </dgm:prSet>
      <dgm:spPr/>
      <dgm:t>
        <a:bodyPr/>
        <a:lstStyle/>
        <a:p>
          <a:endParaRPr lang="es-CR"/>
        </a:p>
      </dgm:t>
    </dgm:pt>
    <dgm:pt modelId="{143E0304-A8A4-4BB9-A42E-6069A59DF68B}" type="pres">
      <dgm:prSet presAssocID="{30CF916F-5AFA-4194-8DF0-6DF23758D73C}" presName="parentText" presStyleLbl="node1" presStyleIdx="2" presStyleCnt="4">
        <dgm:presLayoutVars>
          <dgm:chMax val="0"/>
          <dgm:bulletEnabled val="1"/>
        </dgm:presLayoutVars>
      </dgm:prSet>
      <dgm:spPr/>
      <dgm:t>
        <a:bodyPr/>
        <a:lstStyle/>
        <a:p>
          <a:endParaRPr lang="es-CR"/>
        </a:p>
      </dgm:t>
    </dgm:pt>
    <dgm:pt modelId="{ED982443-FDC7-46A2-B1F8-56B93C6968BF}" type="pres">
      <dgm:prSet presAssocID="{30CF916F-5AFA-4194-8DF0-6DF23758D73C}" presName="childText" presStyleLbl="revTx" presStyleIdx="2" presStyleCnt="4">
        <dgm:presLayoutVars>
          <dgm:bulletEnabled val="1"/>
        </dgm:presLayoutVars>
      </dgm:prSet>
      <dgm:spPr/>
      <dgm:t>
        <a:bodyPr/>
        <a:lstStyle/>
        <a:p>
          <a:endParaRPr lang="es-CR"/>
        </a:p>
      </dgm:t>
    </dgm:pt>
    <dgm:pt modelId="{00B21236-48C8-4EC9-9D50-30BE18F6F0FC}" type="pres">
      <dgm:prSet presAssocID="{495703ED-F2B7-47B3-A78F-3C8599FA93F3}" presName="parentText" presStyleLbl="node1" presStyleIdx="3" presStyleCnt="4">
        <dgm:presLayoutVars>
          <dgm:chMax val="0"/>
          <dgm:bulletEnabled val="1"/>
        </dgm:presLayoutVars>
      </dgm:prSet>
      <dgm:spPr/>
      <dgm:t>
        <a:bodyPr/>
        <a:lstStyle/>
        <a:p>
          <a:endParaRPr lang="es-CR"/>
        </a:p>
      </dgm:t>
    </dgm:pt>
    <dgm:pt modelId="{AFE12C9E-7DEB-496A-8635-753A01D3E7B7}" type="pres">
      <dgm:prSet presAssocID="{495703ED-F2B7-47B3-A78F-3C8599FA93F3}" presName="childText" presStyleLbl="revTx" presStyleIdx="3" presStyleCnt="4">
        <dgm:presLayoutVars>
          <dgm:bulletEnabled val="1"/>
        </dgm:presLayoutVars>
      </dgm:prSet>
      <dgm:spPr/>
      <dgm:t>
        <a:bodyPr/>
        <a:lstStyle/>
        <a:p>
          <a:endParaRPr lang="es-CR"/>
        </a:p>
      </dgm:t>
    </dgm:pt>
  </dgm:ptLst>
  <dgm:cxnLst>
    <dgm:cxn modelId="{CEB29A25-E388-46F5-8172-CDEA334EBE3F}" srcId="{759C04C3-FF29-4860-A80A-38CE03BBFC25}" destId="{3119F47C-C28A-4D76-B901-206D273E456E}" srcOrd="1" destOrd="0" parTransId="{D770E1A3-27A3-40D9-85D7-985C4420C545}" sibTransId="{C8154AAA-18AF-4EAC-AF50-D09002C8D702}"/>
    <dgm:cxn modelId="{55EB839B-6036-4F9E-8353-35961F59E909}" type="presOf" srcId="{495703ED-F2B7-47B3-A78F-3C8599FA93F3}" destId="{00B21236-48C8-4EC9-9D50-30BE18F6F0FC}" srcOrd="0" destOrd="0" presId="urn:microsoft.com/office/officeart/2005/8/layout/vList2"/>
    <dgm:cxn modelId="{EFA961D0-86E8-48CA-A0D7-9AB1C713CECD}" type="presOf" srcId="{E88A9B3F-4BBF-48B6-B76E-DB4E6C2C628B}" destId="{7DE441F2-A5AE-42EE-A46D-064A10D96751}" srcOrd="0" destOrd="0" presId="urn:microsoft.com/office/officeart/2005/8/layout/vList2"/>
    <dgm:cxn modelId="{467EB096-C00B-473F-9A9A-D219567D7550}" srcId="{E88A9B3F-4BBF-48B6-B76E-DB4E6C2C628B}" destId="{5C8E8C7B-4DA9-49C4-83DB-9B656646F4CA}" srcOrd="2" destOrd="0" parTransId="{8E7A4A4F-7691-49BD-BC9E-9FF5D15F9052}" sibTransId="{2F75B8FC-C337-4508-972D-1A50C13A1C3C}"/>
    <dgm:cxn modelId="{EB6BDC25-D4EC-466D-9FC9-EA74B765BBFD}" type="presOf" srcId="{16C42B83-BBBF-4398-8AA7-1303A9313C8D}" destId="{ED982443-FDC7-46A2-B1F8-56B93C6968BF}" srcOrd="0" destOrd="0" presId="urn:microsoft.com/office/officeart/2005/8/layout/vList2"/>
    <dgm:cxn modelId="{18AFAE47-E6C0-4726-89E4-B669707E6BB7}" type="presOf" srcId="{759C04C3-FF29-4860-A80A-38CE03BBFC25}" destId="{2B7791EF-52E6-4F53-92BF-3A2A1F92E995}" srcOrd="0" destOrd="0" presId="urn:microsoft.com/office/officeart/2005/8/layout/vList2"/>
    <dgm:cxn modelId="{DB137FE6-8F36-46CC-82A9-7EC4F6377372}" srcId="{94A2BE66-71EA-44D3-ABDD-767EDFBE9162}" destId="{30CF916F-5AFA-4194-8DF0-6DF23758D73C}" srcOrd="2" destOrd="0" parTransId="{701B22CD-1927-41FB-ADC7-CA492AF25FC3}" sibTransId="{A8ABA30E-C037-4E3F-A9F7-428C27EAC2B9}"/>
    <dgm:cxn modelId="{01FD5584-318A-45CC-AC7C-BA844BDBD146}" srcId="{30CF916F-5AFA-4194-8DF0-6DF23758D73C}" destId="{2F143EDB-0DEC-4342-B2D0-34AF7923983C}" srcOrd="2" destOrd="0" parTransId="{11E21065-8133-4C85-92DB-03CF863992E6}" sibTransId="{8D249721-541A-4A75-BD47-D87691D229D3}"/>
    <dgm:cxn modelId="{105BD5AF-88CE-4427-84A9-C2326C0B11A7}" type="presOf" srcId="{7EA2460A-4E9A-4EEC-99E7-5D370FD4ECAA}" destId="{C0BB5619-220A-4640-BF58-434F13DE2533}" srcOrd="0" destOrd="0" presId="urn:microsoft.com/office/officeart/2005/8/layout/vList2"/>
    <dgm:cxn modelId="{9668A17A-5295-49B9-BB18-B34D0FB37940}" srcId="{759C04C3-FF29-4860-A80A-38CE03BBFC25}" destId="{396AA038-F6D0-4A98-82FB-972874301439}" srcOrd="0" destOrd="0" parTransId="{68E35974-510F-4E62-B317-F397E308EE1C}" sibTransId="{618AD46A-B677-48B6-94B5-C2DE05A907F2}"/>
    <dgm:cxn modelId="{45BFB567-FA5A-469F-BBBB-00C3C1906B0D}" type="presOf" srcId="{396AA038-F6D0-4A98-82FB-972874301439}" destId="{547ED22D-8D57-4F2D-A2E0-BDD12231741C}" srcOrd="0" destOrd="0" presId="urn:microsoft.com/office/officeart/2005/8/layout/vList2"/>
    <dgm:cxn modelId="{B48F6FB4-A6DB-4069-BC77-E12A8075E46E}" type="presOf" srcId="{649DE055-708B-4CA0-8068-F11F043E1F9A}" destId="{C0BB5619-220A-4640-BF58-434F13DE2533}" srcOrd="0" destOrd="1" presId="urn:microsoft.com/office/officeart/2005/8/layout/vList2"/>
    <dgm:cxn modelId="{A94A392F-6786-4311-819C-0F8FBFB35803}" type="presOf" srcId="{3119F47C-C28A-4D76-B901-206D273E456E}" destId="{547ED22D-8D57-4F2D-A2E0-BDD12231741C}" srcOrd="0" destOrd="1" presId="urn:microsoft.com/office/officeart/2005/8/layout/vList2"/>
    <dgm:cxn modelId="{9F5C09F4-8957-4071-9303-FA6E19A274C8}" type="presOf" srcId="{75E0E5BA-A982-4D85-91FD-B61A4A9FC915}" destId="{ED982443-FDC7-46A2-B1F8-56B93C6968BF}" srcOrd="0" destOrd="1" presId="urn:microsoft.com/office/officeart/2005/8/layout/vList2"/>
    <dgm:cxn modelId="{A47B04BE-3F4C-4238-A70C-D8366E7EC4F4}" srcId="{495703ED-F2B7-47B3-A78F-3C8599FA93F3}" destId="{9C664590-8E03-4176-87B2-D16BB1509EF6}" srcOrd="0" destOrd="0" parTransId="{AC1622B9-6E38-40D3-B446-24F43FA3AEF8}" sibTransId="{99FC5C7D-9434-431F-8530-EB7A462FE257}"/>
    <dgm:cxn modelId="{F74ED92B-637B-4A3F-9829-09A3D87EBD64}" srcId="{495703ED-F2B7-47B3-A78F-3C8599FA93F3}" destId="{1915C13B-A49D-4931-A72A-8D380EDD60B3}" srcOrd="1" destOrd="0" parTransId="{E5F65D7D-44E7-43A5-BD5D-46F56B3D26CE}" sibTransId="{1419D12B-F3FA-4102-B3C0-399AB13BD32C}"/>
    <dgm:cxn modelId="{1A54AE82-8B22-407A-966D-0441A2F99A60}" srcId="{30CF916F-5AFA-4194-8DF0-6DF23758D73C}" destId="{16C42B83-BBBF-4398-8AA7-1303A9313C8D}" srcOrd="0" destOrd="0" parTransId="{3304FF8A-245F-475F-9AEA-8F842F9AC437}" sibTransId="{A28D24E0-6676-43BE-9FA4-C2C050B209EF}"/>
    <dgm:cxn modelId="{B859B800-BB6E-4AD5-B0F0-AFD3717C55BA}" type="presOf" srcId="{30CF916F-5AFA-4194-8DF0-6DF23758D73C}" destId="{143E0304-A8A4-4BB9-A42E-6069A59DF68B}" srcOrd="0" destOrd="0" presId="urn:microsoft.com/office/officeart/2005/8/layout/vList2"/>
    <dgm:cxn modelId="{6B721B63-E7ED-4AE4-9897-BC39AE0F6902}" srcId="{94A2BE66-71EA-44D3-ABDD-767EDFBE9162}" destId="{E88A9B3F-4BBF-48B6-B76E-DB4E6C2C628B}" srcOrd="1" destOrd="0" parTransId="{78199EBD-A3B7-4655-9064-1D91C299BA5C}" sibTransId="{ADBC78FF-B8B4-4670-A024-ACF7372E7595}"/>
    <dgm:cxn modelId="{AD30A38E-497B-4BF4-9A78-9635F8968965}" srcId="{E88A9B3F-4BBF-48B6-B76E-DB4E6C2C628B}" destId="{649DE055-708B-4CA0-8068-F11F043E1F9A}" srcOrd="1" destOrd="0" parTransId="{733F4ADC-C37B-42AA-81F6-438EBBF85066}" sibTransId="{A0C8EC5C-00C0-4B21-A67C-BDB999AE60AA}"/>
    <dgm:cxn modelId="{BF8A6836-1732-4546-A2A0-185A20416D44}" srcId="{30CF916F-5AFA-4194-8DF0-6DF23758D73C}" destId="{75E0E5BA-A982-4D85-91FD-B61A4A9FC915}" srcOrd="1" destOrd="0" parTransId="{0C503345-957B-466D-815D-B3E8097D8587}" sibTransId="{4A5CB0F1-30A1-41A9-A786-B7B285CF5E48}"/>
    <dgm:cxn modelId="{189DF82B-8DE9-496F-89C3-5A2866E83341}" type="presOf" srcId="{9C664590-8E03-4176-87B2-D16BB1509EF6}" destId="{AFE12C9E-7DEB-496A-8635-753A01D3E7B7}" srcOrd="0" destOrd="0" presId="urn:microsoft.com/office/officeart/2005/8/layout/vList2"/>
    <dgm:cxn modelId="{5EE7382C-1DE9-4A9E-AB65-58970E8E8BB6}" type="presOf" srcId="{2F143EDB-0DEC-4342-B2D0-34AF7923983C}" destId="{ED982443-FDC7-46A2-B1F8-56B93C6968BF}" srcOrd="0" destOrd="2" presId="urn:microsoft.com/office/officeart/2005/8/layout/vList2"/>
    <dgm:cxn modelId="{F589BC0B-3DC4-42A2-88DC-3F5AEA3B086E}" type="presOf" srcId="{5C8E8C7B-4DA9-49C4-83DB-9B656646F4CA}" destId="{C0BB5619-220A-4640-BF58-434F13DE2533}" srcOrd="0" destOrd="2" presId="urn:microsoft.com/office/officeart/2005/8/layout/vList2"/>
    <dgm:cxn modelId="{9BD3ECFE-2D50-4337-B279-1F344956F46B}" type="presOf" srcId="{1915C13B-A49D-4931-A72A-8D380EDD60B3}" destId="{AFE12C9E-7DEB-496A-8635-753A01D3E7B7}" srcOrd="0" destOrd="1" presId="urn:microsoft.com/office/officeart/2005/8/layout/vList2"/>
    <dgm:cxn modelId="{95EA601A-7F3E-4851-A58A-CF40AAF6288B}" srcId="{94A2BE66-71EA-44D3-ABDD-767EDFBE9162}" destId="{759C04C3-FF29-4860-A80A-38CE03BBFC25}" srcOrd="0" destOrd="0" parTransId="{58E84A2A-0746-4006-AC32-7175B1837D93}" sibTransId="{0726448F-955D-42A2-A4B8-E389BF1DDB50}"/>
    <dgm:cxn modelId="{AA8943D2-1F13-4C1C-9508-E16ABABCAA87}" type="presOf" srcId="{94A2BE66-71EA-44D3-ABDD-767EDFBE9162}" destId="{06751E5E-D456-475A-8EFB-7D56D9381DBB}" srcOrd="0" destOrd="0" presId="urn:microsoft.com/office/officeart/2005/8/layout/vList2"/>
    <dgm:cxn modelId="{11647A6D-33DA-4483-8B83-FBC714DBD3FF}" srcId="{E88A9B3F-4BBF-48B6-B76E-DB4E6C2C628B}" destId="{7EA2460A-4E9A-4EEC-99E7-5D370FD4ECAA}" srcOrd="0" destOrd="0" parTransId="{27CCEFDD-DAF0-4B89-8BF4-0247AA0BFC64}" sibTransId="{38BE83FE-AC60-4F33-9045-FAB1D75B077B}"/>
    <dgm:cxn modelId="{AFF2ED42-D3D7-40FA-9985-99D87873C090}" srcId="{94A2BE66-71EA-44D3-ABDD-767EDFBE9162}" destId="{495703ED-F2B7-47B3-A78F-3C8599FA93F3}" srcOrd="3" destOrd="0" parTransId="{F8953AE2-3BD1-41A2-A565-BD0280534EB0}" sibTransId="{3DDD6E21-8AEE-4DE9-BB78-8BB7421B9A89}"/>
    <dgm:cxn modelId="{7BC0021E-CFED-4C1F-8067-DFB0F10F2869}" type="presParOf" srcId="{06751E5E-D456-475A-8EFB-7D56D9381DBB}" destId="{2B7791EF-52E6-4F53-92BF-3A2A1F92E995}" srcOrd="0" destOrd="0" presId="urn:microsoft.com/office/officeart/2005/8/layout/vList2"/>
    <dgm:cxn modelId="{31586A15-69AE-4C78-A663-CA304CF06F06}" type="presParOf" srcId="{06751E5E-D456-475A-8EFB-7D56D9381DBB}" destId="{547ED22D-8D57-4F2D-A2E0-BDD12231741C}" srcOrd="1" destOrd="0" presId="urn:microsoft.com/office/officeart/2005/8/layout/vList2"/>
    <dgm:cxn modelId="{2F795D15-44DC-44F4-9CB8-405940B90779}" type="presParOf" srcId="{06751E5E-D456-475A-8EFB-7D56D9381DBB}" destId="{7DE441F2-A5AE-42EE-A46D-064A10D96751}" srcOrd="2" destOrd="0" presId="urn:microsoft.com/office/officeart/2005/8/layout/vList2"/>
    <dgm:cxn modelId="{F49B80DB-9A7F-435D-BAA5-C60CDFA8F11A}" type="presParOf" srcId="{06751E5E-D456-475A-8EFB-7D56D9381DBB}" destId="{C0BB5619-220A-4640-BF58-434F13DE2533}" srcOrd="3" destOrd="0" presId="urn:microsoft.com/office/officeart/2005/8/layout/vList2"/>
    <dgm:cxn modelId="{761856A0-8ACB-4230-B385-B55ACA8A665D}" type="presParOf" srcId="{06751E5E-D456-475A-8EFB-7D56D9381DBB}" destId="{143E0304-A8A4-4BB9-A42E-6069A59DF68B}" srcOrd="4" destOrd="0" presId="urn:microsoft.com/office/officeart/2005/8/layout/vList2"/>
    <dgm:cxn modelId="{ED339BA4-CF2E-4DFC-B3B8-5CC88E4D32AE}" type="presParOf" srcId="{06751E5E-D456-475A-8EFB-7D56D9381DBB}" destId="{ED982443-FDC7-46A2-B1F8-56B93C6968BF}" srcOrd="5" destOrd="0" presId="urn:microsoft.com/office/officeart/2005/8/layout/vList2"/>
    <dgm:cxn modelId="{89EEBD06-6504-4FF7-8881-971F61F657D1}" type="presParOf" srcId="{06751E5E-D456-475A-8EFB-7D56D9381DBB}" destId="{00B21236-48C8-4EC9-9D50-30BE18F6F0FC}" srcOrd="6" destOrd="0" presId="urn:microsoft.com/office/officeart/2005/8/layout/vList2"/>
    <dgm:cxn modelId="{A28625BD-9BFA-432A-BE0A-C78B9430ED03}" type="presParOf" srcId="{06751E5E-D456-475A-8EFB-7D56D9381DBB}" destId="{AFE12C9E-7DEB-496A-8635-753A01D3E7B7}"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A9483-CA1E-4466-87D8-4857F837B2E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41E1F3E-083B-495C-8531-28235426EE9D}">
      <dgm:prSet phldrT="[Text]" custT="1"/>
      <dgm:spPr/>
      <dgm:t>
        <a:bodyPr/>
        <a:lstStyle/>
        <a:p>
          <a:r>
            <a:rPr lang="es-CR" sz="2800" b="1" dirty="0"/>
            <a:t>2017</a:t>
          </a:r>
          <a:r>
            <a:rPr lang="es-CR" sz="2800" dirty="0"/>
            <a:t> ICDE Toronto</a:t>
          </a:r>
          <a:endParaRPr lang="en-US" sz="2000" dirty="0"/>
        </a:p>
      </dgm:t>
    </dgm:pt>
    <dgm:pt modelId="{80DAC5B2-3916-48ED-87CE-7B285D07CDE7}" type="parTrans" cxnId="{649E098D-97CC-46E0-9E77-5AE06D30EDA0}">
      <dgm:prSet/>
      <dgm:spPr/>
      <dgm:t>
        <a:bodyPr/>
        <a:lstStyle/>
        <a:p>
          <a:endParaRPr lang="en-US"/>
        </a:p>
      </dgm:t>
    </dgm:pt>
    <dgm:pt modelId="{E00E67B0-21A5-497F-BA09-6F4E7C70C24E}" type="sibTrans" cxnId="{649E098D-97CC-46E0-9E77-5AE06D30EDA0}">
      <dgm:prSet/>
      <dgm:spPr/>
      <dgm:t>
        <a:bodyPr/>
        <a:lstStyle/>
        <a:p>
          <a:endParaRPr lang="en-US"/>
        </a:p>
      </dgm:t>
    </dgm:pt>
    <dgm:pt modelId="{9D84D416-DB60-48A8-9E6D-E9E9BDF9C89E}">
      <dgm:prSet phldrT="[Text]"/>
      <dgm:spPr/>
      <dgm:t>
        <a:bodyPr/>
        <a:lstStyle/>
        <a:p>
          <a:r>
            <a:rPr lang="es-CR" b="1" dirty="0" smtClean="0"/>
            <a:t>2018</a:t>
          </a:r>
          <a:r>
            <a:rPr lang="es-CR" dirty="0" smtClean="0"/>
            <a:t> PROIFED-OEUNED</a:t>
          </a:r>
          <a:endParaRPr lang="en-US" dirty="0"/>
        </a:p>
      </dgm:t>
    </dgm:pt>
    <dgm:pt modelId="{FA02000B-8DBF-4445-875C-0D8A678AA9DC}" type="parTrans" cxnId="{D08ECCD3-1221-49BC-9060-3BB28580A113}">
      <dgm:prSet/>
      <dgm:spPr/>
      <dgm:t>
        <a:bodyPr/>
        <a:lstStyle/>
        <a:p>
          <a:endParaRPr lang="en-US"/>
        </a:p>
      </dgm:t>
    </dgm:pt>
    <dgm:pt modelId="{44B71F35-B2DB-4A28-87D3-703D5281081F}" type="sibTrans" cxnId="{D08ECCD3-1221-49BC-9060-3BB28580A113}">
      <dgm:prSet/>
      <dgm:spPr/>
      <dgm:t>
        <a:bodyPr/>
        <a:lstStyle/>
        <a:p>
          <a:endParaRPr lang="en-US"/>
        </a:p>
      </dgm:t>
    </dgm:pt>
    <dgm:pt modelId="{9315AA4E-4DDC-4971-8E4D-9BDD9B2625ED}">
      <dgm:prSet phldrT="[Text]"/>
      <dgm:spPr/>
      <dgm:t>
        <a:bodyPr/>
        <a:lstStyle/>
        <a:p>
          <a:r>
            <a:rPr lang="es-CR" b="1" dirty="0" smtClean="0"/>
            <a:t>2019</a:t>
          </a:r>
          <a:r>
            <a:rPr lang="es-CR" dirty="0" smtClean="0"/>
            <a:t> </a:t>
          </a:r>
          <a:r>
            <a:rPr lang="es-CR" smtClean="0"/>
            <a:t>ICDE Dublín</a:t>
          </a:r>
          <a:endParaRPr lang="en-US" dirty="0"/>
        </a:p>
      </dgm:t>
    </dgm:pt>
    <dgm:pt modelId="{559132CA-CDB1-40E3-AD3F-B521A0223AAC}" type="parTrans" cxnId="{7D0B2FB4-06F0-47B8-B1B7-3BCF71CFAD37}">
      <dgm:prSet/>
      <dgm:spPr/>
      <dgm:t>
        <a:bodyPr/>
        <a:lstStyle/>
        <a:p>
          <a:endParaRPr lang="en-US"/>
        </a:p>
      </dgm:t>
    </dgm:pt>
    <dgm:pt modelId="{B8AC0880-E352-4621-9789-16FA1A275447}" type="sibTrans" cxnId="{7D0B2FB4-06F0-47B8-B1B7-3BCF71CFAD37}">
      <dgm:prSet/>
      <dgm:spPr/>
      <dgm:t>
        <a:bodyPr/>
        <a:lstStyle/>
        <a:p>
          <a:endParaRPr lang="en-US"/>
        </a:p>
      </dgm:t>
    </dgm:pt>
    <dgm:pt modelId="{2FE7DDBB-BE24-4572-BA85-767AF6C9CF68}" type="pres">
      <dgm:prSet presAssocID="{3F4A9483-CA1E-4466-87D8-4857F837B2E2}" presName="Name0" presStyleCnt="0">
        <dgm:presLayoutVars>
          <dgm:chMax val="11"/>
          <dgm:chPref val="11"/>
          <dgm:dir/>
          <dgm:resizeHandles/>
        </dgm:presLayoutVars>
      </dgm:prSet>
      <dgm:spPr/>
      <dgm:t>
        <a:bodyPr/>
        <a:lstStyle/>
        <a:p>
          <a:endParaRPr lang="es-CR"/>
        </a:p>
      </dgm:t>
    </dgm:pt>
    <dgm:pt modelId="{43E76A58-D1C3-4EE4-9AE3-4411D8DC8ECB}" type="pres">
      <dgm:prSet presAssocID="{9315AA4E-4DDC-4971-8E4D-9BDD9B2625ED}" presName="Accent3" presStyleCnt="0"/>
      <dgm:spPr/>
    </dgm:pt>
    <dgm:pt modelId="{14D94535-2B62-4AA9-8369-CC9F63C8C8C1}" type="pres">
      <dgm:prSet presAssocID="{9315AA4E-4DDC-4971-8E4D-9BDD9B2625ED}" presName="Accent" presStyleLbl="node1" presStyleIdx="0" presStyleCnt="3"/>
      <dgm:spPr/>
    </dgm:pt>
    <dgm:pt modelId="{1302C53F-0824-4EBC-A1BF-D0D6F1B595BE}" type="pres">
      <dgm:prSet presAssocID="{9315AA4E-4DDC-4971-8E4D-9BDD9B2625ED}" presName="ParentBackground3" presStyleCnt="0"/>
      <dgm:spPr/>
    </dgm:pt>
    <dgm:pt modelId="{C6A0BC8C-BA62-4F2F-8CAE-935324658D25}" type="pres">
      <dgm:prSet presAssocID="{9315AA4E-4DDC-4971-8E4D-9BDD9B2625ED}" presName="ParentBackground" presStyleLbl="fgAcc1" presStyleIdx="0" presStyleCnt="3"/>
      <dgm:spPr/>
      <dgm:t>
        <a:bodyPr/>
        <a:lstStyle/>
        <a:p>
          <a:endParaRPr lang="es-CR"/>
        </a:p>
      </dgm:t>
    </dgm:pt>
    <dgm:pt modelId="{F0AFE1D4-BE93-48ED-8589-E25DA5BA62E7}" type="pres">
      <dgm:prSet presAssocID="{9315AA4E-4DDC-4971-8E4D-9BDD9B2625ED}" presName="Parent3" presStyleLbl="revTx" presStyleIdx="0" presStyleCnt="0">
        <dgm:presLayoutVars>
          <dgm:chMax val="1"/>
          <dgm:chPref val="1"/>
          <dgm:bulletEnabled val="1"/>
        </dgm:presLayoutVars>
      </dgm:prSet>
      <dgm:spPr/>
      <dgm:t>
        <a:bodyPr/>
        <a:lstStyle/>
        <a:p>
          <a:endParaRPr lang="es-CR"/>
        </a:p>
      </dgm:t>
    </dgm:pt>
    <dgm:pt modelId="{F2CD0DF3-6360-49D5-8A53-E7D7A0A99543}" type="pres">
      <dgm:prSet presAssocID="{9D84D416-DB60-48A8-9E6D-E9E9BDF9C89E}" presName="Accent2" presStyleCnt="0"/>
      <dgm:spPr/>
    </dgm:pt>
    <dgm:pt modelId="{6ABF3218-821A-4266-8C1C-055E6DAA23B4}" type="pres">
      <dgm:prSet presAssocID="{9D84D416-DB60-48A8-9E6D-E9E9BDF9C89E}" presName="Accent" presStyleLbl="node1" presStyleIdx="1" presStyleCnt="3"/>
      <dgm:spPr/>
    </dgm:pt>
    <dgm:pt modelId="{DC3AD1A2-B447-4A74-B0B8-F60F6AFF916A}" type="pres">
      <dgm:prSet presAssocID="{9D84D416-DB60-48A8-9E6D-E9E9BDF9C89E}" presName="ParentBackground2" presStyleCnt="0"/>
      <dgm:spPr/>
    </dgm:pt>
    <dgm:pt modelId="{B2AD6F06-D7F1-47BA-9BA9-3F28139B0362}" type="pres">
      <dgm:prSet presAssocID="{9D84D416-DB60-48A8-9E6D-E9E9BDF9C89E}" presName="ParentBackground" presStyleLbl="fgAcc1" presStyleIdx="1" presStyleCnt="3"/>
      <dgm:spPr/>
      <dgm:t>
        <a:bodyPr/>
        <a:lstStyle/>
        <a:p>
          <a:endParaRPr lang="es-CR"/>
        </a:p>
      </dgm:t>
    </dgm:pt>
    <dgm:pt modelId="{4B9707E9-494B-4831-9B2F-68AE3F279CD8}" type="pres">
      <dgm:prSet presAssocID="{9D84D416-DB60-48A8-9E6D-E9E9BDF9C89E}" presName="Parent2" presStyleLbl="revTx" presStyleIdx="0" presStyleCnt="0">
        <dgm:presLayoutVars>
          <dgm:chMax val="1"/>
          <dgm:chPref val="1"/>
          <dgm:bulletEnabled val="1"/>
        </dgm:presLayoutVars>
      </dgm:prSet>
      <dgm:spPr/>
      <dgm:t>
        <a:bodyPr/>
        <a:lstStyle/>
        <a:p>
          <a:endParaRPr lang="es-CR"/>
        </a:p>
      </dgm:t>
    </dgm:pt>
    <dgm:pt modelId="{7FD01488-211D-4996-8D46-2FEC2E3B05EF}" type="pres">
      <dgm:prSet presAssocID="{C41E1F3E-083B-495C-8531-28235426EE9D}" presName="Accent1" presStyleCnt="0"/>
      <dgm:spPr/>
    </dgm:pt>
    <dgm:pt modelId="{FCAB4263-C4A6-4E0B-8781-72B2740FE0FD}" type="pres">
      <dgm:prSet presAssocID="{C41E1F3E-083B-495C-8531-28235426EE9D}" presName="Accent" presStyleLbl="node1" presStyleIdx="2" presStyleCnt="3"/>
      <dgm:spPr/>
    </dgm:pt>
    <dgm:pt modelId="{B9F72836-60BD-4EBE-B393-F07CAA3AD968}" type="pres">
      <dgm:prSet presAssocID="{C41E1F3E-083B-495C-8531-28235426EE9D}" presName="ParentBackground1" presStyleCnt="0"/>
      <dgm:spPr/>
    </dgm:pt>
    <dgm:pt modelId="{178610EF-D59E-41F3-9621-F0D876DA0549}" type="pres">
      <dgm:prSet presAssocID="{C41E1F3E-083B-495C-8531-28235426EE9D}" presName="ParentBackground" presStyleLbl="fgAcc1" presStyleIdx="2" presStyleCnt="3"/>
      <dgm:spPr/>
      <dgm:t>
        <a:bodyPr/>
        <a:lstStyle/>
        <a:p>
          <a:endParaRPr lang="es-CR"/>
        </a:p>
      </dgm:t>
    </dgm:pt>
    <dgm:pt modelId="{7EFF3651-941A-469E-9DAF-A56643F3D1A5}" type="pres">
      <dgm:prSet presAssocID="{C41E1F3E-083B-495C-8531-28235426EE9D}" presName="Parent1" presStyleLbl="revTx" presStyleIdx="0" presStyleCnt="0">
        <dgm:presLayoutVars>
          <dgm:chMax val="1"/>
          <dgm:chPref val="1"/>
          <dgm:bulletEnabled val="1"/>
        </dgm:presLayoutVars>
      </dgm:prSet>
      <dgm:spPr/>
      <dgm:t>
        <a:bodyPr/>
        <a:lstStyle/>
        <a:p>
          <a:endParaRPr lang="es-CR"/>
        </a:p>
      </dgm:t>
    </dgm:pt>
  </dgm:ptLst>
  <dgm:cxnLst>
    <dgm:cxn modelId="{649E098D-97CC-46E0-9E77-5AE06D30EDA0}" srcId="{3F4A9483-CA1E-4466-87D8-4857F837B2E2}" destId="{C41E1F3E-083B-495C-8531-28235426EE9D}" srcOrd="0" destOrd="0" parTransId="{80DAC5B2-3916-48ED-87CE-7B285D07CDE7}" sibTransId="{E00E67B0-21A5-497F-BA09-6F4E7C70C24E}"/>
    <dgm:cxn modelId="{E36B8435-8701-4112-A301-453D86180E0A}" type="presOf" srcId="{C41E1F3E-083B-495C-8531-28235426EE9D}" destId="{7EFF3651-941A-469E-9DAF-A56643F3D1A5}" srcOrd="1" destOrd="0" presId="urn:microsoft.com/office/officeart/2011/layout/CircleProcess"/>
    <dgm:cxn modelId="{7AA3543B-A1B3-4C95-9A9E-FD282506ED23}" type="presOf" srcId="{9315AA4E-4DDC-4971-8E4D-9BDD9B2625ED}" destId="{F0AFE1D4-BE93-48ED-8589-E25DA5BA62E7}" srcOrd="1" destOrd="0" presId="urn:microsoft.com/office/officeart/2011/layout/CircleProcess"/>
    <dgm:cxn modelId="{1AA82098-25B1-4707-88BA-6BCFC3672E99}" type="presOf" srcId="{C41E1F3E-083B-495C-8531-28235426EE9D}" destId="{178610EF-D59E-41F3-9621-F0D876DA0549}" srcOrd="0" destOrd="0" presId="urn:microsoft.com/office/officeart/2011/layout/CircleProcess"/>
    <dgm:cxn modelId="{D08ECCD3-1221-49BC-9060-3BB28580A113}" srcId="{3F4A9483-CA1E-4466-87D8-4857F837B2E2}" destId="{9D84D416-DB60-48A8-9E6D-E9E9BDF9C89E}" srcOrd="1" destOrd="0" parTransId="{FA02000B-8DBF-4445-875C-0D8A678AA9DC}" sibTransId="{44B71F35-B2DB-4A28-87D3-703D5281081F}"/>
    <dgm:cxn modelId="{7D0B2FB4-06F0-47B8-B1B7-3BCF71CFAD37}" srcId="{3F4A9483-CA1E-4466-87D8-4857F837B2E2}" destId="{9315AA4E-4DDC-4971-8E4D-9BDD9B2625ED}" srcOrd="2" destOrd="0" parTransId="{559132CA-CDB1-40E3-AD3F-B521A0223AAC}" sibTransId="{B8AC0880-E352-4621-9789-16FA1A275447}"/>
    <dgm:cxn modelId="{BAA7A560-E5D0-454F-8962-5E69D7EEA4AD}" type="presOf" srcId="{9315AA4E-4DDC-4971-8E4D-9BDD9B2625ED}" destId="{C6A0BC8C-BA62-4F2F-8CAE-935324658D25}" srcOrd="0" destOrd="0" presId="urn:microsoft.com/office/officeart/2011/layout/CircleProcess"/>
    <dgm:cxn modelId="{4681E211-C67B-41EC-9800-E90B8B1B1280}" type="presOf" srcId="{9D84D416-DB60-48A8-9E6D-E9E9BDF9C89E}" destId="{4B9707E9-494B-4831-9B2F-68AE3F279CD8}" srcOrd="1" destOrd="0" presId="urn:microsoft.com/office/officeart/2011/layout/CircleProcess"/>
    <dgm:cxn modelId="{40430DA9-9E3B-4C6C-A37E-CCC0746B522A}" type="presOf" srcId="{9D84D416-DB60-48A8-9E6D-E9E9BDF9C89E}" destId="{B2AD6F06-D7F1-47BA-9BA9-3F28139B0362}" srcOrd="0" destOrd="0" presId="urn:microsoft.com/office/officeart/2011/layout/CircleProcess"/>
    <dgm:cxn modelId="{8418640E-D3DF-4C62-9147-230E119DE42C}" type="presOf" srcId="{3F4A9483-CA1E-4466-87D8-4857F837B2E2}" destId="{2FE7DDBB-BE24-4572-BA85-767AF6C9CF68}" srcOrd="0" destOrd="0" presId="urn:microsoft.com/office/officeart/2011/layout/CircleProcess"/>
    <dgm:cxn modelId="{CF6C1635-6169-4AE4-AF20-6991287EEAFE}" type="presParOf" srcId="{2FE7DDBB-BE24-4572-BA85-767AF6C9CF68}" destId="{43E76A58-D1C3-4EE4-9AE3-4411D8DC8ECB}" srcOrd="0" destOrd="0" presId="urn:microsoft.com/office/officeart/2011/layout/CircleProcess"/>
    <dgm:cxn modelId="{0E0BA3FE-F26A-4DEF-9901-576D44791AE5}" type="presParOf" srcId="{43E76A58-D1C3-4EE4-9AE3-4411D8DC8ECB}" destId="{14D94535-2B62-4AA9-8369-CC9F63C8C8C1}" srcOrd="0" destOrd="0" presId="urn:microsoft.com/office/officeart/2011/layout/CircleProcess"/>
    <dgm:cxn modelId="{F616E597-8527-4039-B5FE-ACF3EDF3BE87}" type="presParOf" srcId="{2FE7DDBB-BE24-4572-BA85-767AF6C9CF68}" destId="{1302C53F-0824-4EBC-A1BF-D0D6F1B595BE}" srcOrd="1" destOrd="0" presId="urn:microsoft.com/office/officeart/2011/layout/CircleProcess"/>
    <dgm:cxn modelId="{B2658BFB-5D96-4719-9C03-C783C777E2E0}" type="presParOf" srcId="{1302C53F-0824-4EBC-A1BF-D0D6F1B595BE}" destId="{C6A0BC8C-BA62-4F2F-8CAE-935324658D25}" srcOrd="0" destOrd="0" presId="urn:microsoft.com/office/officeart/2011/layout/CircleProcess"/>
    <dgm:cxn modelId="{FB6F9BB7-F0D3-4357-9470-19B8F08CF039}" type="presParOf" srcId="{2FE7DDBB-BE24-4572-BA85-767AF6C9CF68}" destId="{F0AFE1D4-BE93-48ED-8589-E25DA5BA62E7}" srcOrd="2" destOrd="0" presId="urn:microsoft.com/office/officeart/2011/layout/CircleProcess"/>
    <dgm:cxn modelId="{BC1E65EE-6A62-4B3E-89F7-C2E9128927A7}" type="presParOf" srcId="{2FE7DDBB-BE24-4572-BA85-767AF6C9CF68}" destId="{F2CD0DF3-6360-49D5-8A53-E7D7A0A99543}" srcOrd="3" destOrd="0" presId="urn:microsoft.com/office/officeart/2011/layout/CircleProcess"/>
    <dgm:cxn modelId="{199D66C4-B797-4005-8E9E-E52FB8FA9AF3}" type="presParOf" srcId="{F2CD0DF3-6360-49D5-8A53-E7D7A0A99543}" destId="{6ABF3218-821A-4266-8C1C-055E6DAA23B4}" srcOrd="0" destOrd="0" presId="urn:microsoft.com/office/officeart/2011/layout/CircleProcess"/>
    <dgm:cxn modelId="{60DAF93F-6958-4056-A1DB-EC419F123DC3}" type="presParOf" srcId="{2FE7DDBB-BE24-4572-BA85-767AF6C9CF68}" destId="{DC3AD1A2-B447-4A74-B0B8-F60F6AFF916A}" srcOrd="4" destOrd="0" presId="urn:microsoft.com/office/officeart/2011/layout/CircleProcess"/>
    <dgm:cxn modelId="{5166BF15-B9E0-493E-A7DF-2D421A02C4F9}" type="presParOf" srcId="{DC3AD1A2-B447-4A74-B0B8-F60F6AFF916A}" destId="{B2AD6F06-D7F1-47BA-9BA9-3F28139B0362}" srcOrd="0" destOrd="0" presId="urn:microsoft.com/office/officeart/2011/layout/CircleProcess"/>
    <dgm:cxn modelId="{CAE111B7-7BBC-4D28-B59C-C0219FD819FC}" type="presParOf" srcId="{2FE7DDBB-BE24-4572-BA85-767AF6C9CF68}" destId="{4B9707E9-494B-4831-9B2F-68AE3F279CD8}" srcOrd="5" destOrd="0" presId="urn:microsoft.com/office/officeart/2011/layout/CircleProcess"/>
    <dgm:cxn modelId="{A3557A7D-8D9B-4847-8C11-D38F4590539E}" type="presParOf" srcId="{2FE7DDBB-BE24-4572-BA85-767AF6C9CF68}" destId="{7FD01488-211D-4996-8D46-2FEC2E3B05EF}" srcOrd="6" destOrd="0" presId="urn:microsoft.com/office/officeart/2011/layout/CircleProcess"/>
    <dgm:cxn modelId="{79A248FB-72DF-4F2B-A554-F6098DDA4212}" type="presParOf" srcId="{7FD01488-211D-4996-8D46-2FEC2E3B05EF}" destId="{FCAB4263-C4A6-4E0B-8781-72B2740FE0FD}" srcOrd="0" destOrd="0" presId="urn:microsoft.com/office/officeart/2011/layout/CircleProcess"/>
    <dgm:cxn modelId="{748A3866-B3B2-4D8D-B73B-FF9A9367DEA3}" type="presParOf" srcId="{2FE7DDBB-BE24-4572-BA85-767AF6C9CF68}" destId="{B9F72836-60BD-4EBE-B393-F07CAA3AD968}" srcOrd="7" destOrd="0" presId="urn:microsoft.com/office/officeart/2011/layout/CircleProcess"/>
    <dgm:cxn modelId="{EF1D7B19-6C86-4C75-831C-458AC64692D4}" type="presParOf" srcId="{B9F72836-60BD-4EBE-B393-F07CAA3AD968}" destId="{178610EF-D59E-41F3-9621-F0D876DA0549}" srcOrd="0" destOrd="0" presId="urn:microsoft.com/office/officeart/2011/layout/CircleProcess"/>
    <dgm:cxn modelId="{EB4B6207-C3D1-40A5-9874-C15FAA42CFEB}" type="presParOf" srcId="{2FE7DDBB-BE24-4572-BA85-767AF6C9CF68}" destId="{7EFF3651-941A-469E-9DAF-A56643F3D1A5}" srcOrd="8"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A9483-CA1E-4466-87D8-4857F837B2E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41E1F3E-083B-495C-8531-28235426EE9D}">
      <dgm:prSet phldrT="[Text]" custT="1"/>
      <dgm:spPr/>
      <dgm:t>
        <a:bodyPr/>
        <a:lstStyle/>
        <a:p>
          <a:r>
            <a:rPr lang="es-CR" sz="2800" b="1" dirty="0"/>
            <a:t>2019</a:t>
          </a:r>
          <a:r>
            <a:rPr lang="es-CR" sz="2800" dirty="0"/>
            <a:t> </a:t>
          </a:r>
          <a:r>
            <a:rPr lang="es-CR" sz="2800" dirty="0" smtClean="0"/>
            <a:t>NILDL Irlanda</a:t>
          </a:r>
          <a:endParaRPr lang="en-US" sz="2000" dirty="0"/>
        </a:p>
      </dgm:t>
    </dgm:pt>
    <dgm:pt modelId="{80DAC5B2-3916-48ED-87CE-7B285D07CDE7}" type="parTrans" cxnId="{649E098D-97CC-46E0-9E77-5AE06D30EDA0}">
      <dgm:prSet/>
      <dgm:spPr/>
      <dgm:t>
        <a:bodyPr/>
        <a:lstStyle/>
        <a:p>
          <a:endParaRPr lang="en-US"/>
        </a:p>
      </dgm:t>
    </dgm:pt>
    <dgm:pt modelId="{E00E67B0-21A5-497F-BA09-6F4E7C70C24E}" type="sibTrans" cxnId="{649E098D-97CC-46E0-9E77-5AE06D30EDA0}">
      <dgm:prSet/>
      <dgm:spPr/>
      <dgm:t>
        <a:bodyPr/>
        <a:lstStyle/>
        <a:p>
          <a:endParaRPr lang="en-US"/>
        </a:p>
      </dgm:t>
    </dgm:pt>
    <dgm:pt modelId="{9D84D416-DB60-48A8-9E6D-E9E9BDF9C89E}">
      <dgm:prSet phldrT="[Text]"/>
      <dgm:spPr/>
      <dgm:t>
        <a:bodyPr/>
        <a:lstStyle/>
        <a:p>
          <a:r>
            <a:rPr lang="es-CR" b="1" dirty="0"/>
            <a:t>2020</a:t>
          </a:r>
          <a:r>
            <a:rPr lang="es-CR" dirty="0"/>
            <a:t> </a:t>
          </a:r>
          <a:r>
            <a:rPr lang="es-CR" dirty="0" smtClean="0"/>
            <a:t>Pandemia</a:t>
          </a:r>
        </a:p>
        <a:p>
          <a:endParaRPr lang="es-CR" dirty="0"/>
        </a:p>
      </dgm:t>
    </dgm:pt>
    <dgm:pt modelId="{FA02000B-8DBF-4445-875C-0D8A678AA9DC}" type="parTrans" cxnId="{D08ECCD3-1221-49BC-9060-3BB28580A113}">
      <dgm:prSet/>
      <dgm:spPr/>
      <dgm:t>
        <a:bodyPr/>
        <a:lstStyle/>
        <a:p>
          <a:endParaRPr lang="en-US"/>
        </a:p>
      </dgm:t>
    </dgm:pt>
    <dgm:pt modelId="{44B71F35-B2DB-4A28-87D3-703D5281081F}" type="sibTrans" cxnId="{D08ECCD3-1221-49BC-9060-3BB28580A113}">
      <dgm:prSet/>
      <dgm:spPr/>
      <dgm:t>
        <a:bodyPr/>
        <a:lstStyle/>
        <a:p>
          <a:endParaRPr lang="en-US"/>
        </a:p>
      </dgm:t>
    </dgm:pt>
    <dgm:pt modelId="{9315AA4E-4DDC-4971-8E4D-9BDD9B2625ED}">
      <dgm:prSet phldrT="[Text]"/>
      <dgm:spPr/>
      <dgm:t>
        <a:bodyPr/>
        <a:lstStyle/>
        <a:p>
          <a:r>
            <a:rPr lang="es-CR" b="1" dirty="0"/>
            <a:t>2021</a:t>
          </a:r>
          <a:r>
            <a:rPr lang="es-CR" dirty="0"/>
            <a:t> Comisión </a:t>
          </a:r>
          <a:r>
            <a:rPr lang="es-CR" dirty="0" err="1"/>
            <a:t>MicroCred</a:t>
          </a:r>
          <a:endParaRPr lang="en-US" dirty="0"/>
        </a:p>
      </dgm:t>
    </dgm:pt>
    <dgm:pt modelId="{559132CA-CDB1-40E3-AD3F-B521A0223AAC}" type="parTrans" cxnId="{7D0B2FB4-06F0-47B8-B1B7-3BCF71CFAD37}">
      <dgm:prSet/>
      <dgm:spPr/>
      <dgm:t>
        <a:bodyPr/>
        <a:lstStyle/>
        <a:p>
          <a:endParaRPr lang="en-US"/>
        </a:p>
      </dgm:t>
    </dgm:pt>
    <dgm:pt modelId="{B8AC0880-E352-4621-9789-16FA1A275447}" type="sibTrans" cxnId="{7D0B2FB4-06F0-47B8-B1B7-3BCF71CFAD37}">
      <dgm:prSet/>
      <dgm:spPr/>
      <dgm:t>
        <a:bodyPr/>
        <a:lstStyle/>
        <a:p>
          <a:endParaRPr lang="en-US"/>
        </a:p>
      </dgm:t>
    </dgm:pt>
    <dgm:pt modelId="{2FE7DDBB-BE24-4572-BA85-767AF6C9CF68}" type="pres">
      <dgm:prSet presAssocID="{3F4A9483-CA1E-4466-87D8-4857F837B2E2}" presName="Name0" presStyleCnt="0">
        <dgm:presLayoutVars>
          <dgm:chMax val="11"/>
          <dgm:chPref val="11"/>
          <dgm:dir/>
          <dgm:resizeHandles/>
        </dgm:presLayoutVars>
      </dgm:prSet>
      <dgm:spPr/>
      <dgm:t>
        <a:bodyPr/>
        <a:lstStyle/>
        <a:p>
          <a:endParaRPr lang="es-CR"/>
        </a:p>
      </dgm:t>
    </dgm:pt>
    <dgm:pt modelId="{43E76A58-D1C3-4EE4-9AE3-4411D8DC8ECB}" type="pres">
      <dgm:prSet presAssocID="{9315AA4E-4DDC-4971-8E4D-9BDD9B2625ED}" presName="Accent3" presStyleCnt="0"/>
      <dgm:spPr/>
    </dgm:pt>
    <dgm:pt modelId="{14D94535-2B62-4AA9-8369-CC9F63C8C8C1}" type="pres">
      <dgm:prSet presAssocID="{9315AA4E-4DDC-4971-8E4D-9BDD9B2625ED}" presName="Accent" presStyleLbl="node1" presStyleIdx="0" presStyleCnt="3"/>
      <dgm:spPr/>
    </dgm:pt>
    <dgm:pt modelId="{1302C53F-0824-4EBC-A1BF-D0D6F1B595BE}" type="pres">
      <dgm:prSet presAssocID="{9315AA4E-4DDC-4971-8E4D-9BDD9B2625ED}" presName="ParentBackground3" presStyleCnt="0"/>
      <dgm:spPr/>
    </dgm:pt>
    <dgm:pt modelId="{C6A0BC8C-BA62-4F2F-8CAE-935324658D25}" type="pres">
      <dgm:prSet presAssocID="{9315AA4E-4DDC-4971-8E4D-9BDD9B2625ED}" presName="ParentBackground" presStyleLbl="fgAcc1" presStyleIdx="0" presStyleCnt="3"/>
      <dgm:spPr/>
      <dgm:t>
        <a:bodyPr/>
        <a:lstStyle/>
        <a:p>
          <a:endParaRPr lang="es-CR"/>
        </a:p>
      </dgm:t>
    </dgm:pt>
    <dgm:pt modelId="{F0AFE1D4-BE93-48ED-8589-E25DA5BA62E7}" type="pres">
      <dgm:prSet presAssocID="{9315AA4E-4DDC-4971-8E4D-9BDD9B2625ED}" presName="Parent3" presStyleLbl="revTx" presStyleIdx="0" presStyleCnt="0">
        <dgm:presLayoutVars>
          <dgm:chMax val="1"/>
          <dgm:chPref val="1"/>
          <dgm:bulletEnabled val="1"/>
        </dgm:presLayoutVars>
      </dgm:prSet>
      <dgm:spPr/>
      <dgm:t>
        <a:bodyPr/>
        <a:lstStyle/>
        <a:p>
          <a:endParaRPr lang="es-CR"/>
        </a:p>
      </dgm:t>
    </dgm:pt>
    <dgm:pt modelId="{F2CD0DF3-6360-49D5-8A53-E7D7A0A99543}" type="pres">
      <dgm:prSet presAssocID="{9D84D416-DB60-48A8-9E6D-E9E9BDF9C89E}" presName="Accent2" presStyleCnt="0"/>
      <dgm:spPr/>
    </dgm:pt>
    <dgm:pt modelId="{6ABF3218-821A-4266-8C1C-055E6DAA23B4}" type="pres">
      <dgm:prSet presAssocID="{9D84D416-DB60-48A8-9E6D-E9E9BDF9C89E}" presName="Accent" presStyleLbl="node1" presStyleIdx="1" presStyleCnt="3"/>
      <dgm:spPr/>
    </dgm:pt>
    <dgm:pt modelId="{DC3AD1A2-B447-4A74-B0B8-F60F6AFF916A}" type="pres">
      <dgm:prSet presAssocID="{9D84D416-DB60-48A8-9E6D-E9E9BDF9C89E}" presName="ParentBackground2" presStyleCnt="0"/>
      <dgm:spPr/>
    </dgm:pt>
    <dgm:pt modelId="{B2AD6F06-D7F1-47BA-9BA9-3F28139B0362}" type="pres">
      <dgm:prSet presAssocID="{9D84D416-DB60-48A8-9E6D-E9E9BDF9C89E}" presName="ParentBackground" presStyleLbl="fgAcc1" presStyleIdx="1" presStyleCnt="3"/>
      <dgm:spPr/>
      <dgm:t>
        <a:bodyPr/>
        <a:lstStyle/>
        <a:p>
          <a:endParaRPr lang="es-CR"/>
        </a:p>
      </dgm:t>
    </dgm:pt>
    <dgm:pt modelId="{4B9707E9-494B-4831-9B2F-68AE3F279CD8}" type="pres">
      <dgm:prSet presAssocID="{9D84D416-DB60-48A8-9E6D-E9E9BDF9C89E}" presName="Parent2" presStyleLbl="revTx" presStyleIdx="0" presStyleCnt="0">
        <dgm:presLayoutVars>
          <dgm:chMax val="1"/>
          <dgm:chPref val="1"/>
          <dgm:bulletEnabled val="1"/>
        </dgm:presLayoutVars>
      </dgm:prSet>
      <dgm:spPr/>
      <dgm:t>
        <a:bodyPr/>
        <a:lstStyle/>
        <a:p>
          <a:endParaRPr lang="es-CR"/>
        </a:p>
      </dgm:t>
    </dgm:pt>
    <dgm:pt modelId="{7FD01488-211D-4996-8D46-2FEC2E3B05EF}" type="pres">
      <dgm:prSet presAssocID="{C41E1F3E-083B-495C-8531-28235426EE9D}" presName="Accent1" presStyleCnt="0"/>
      <dgm:spPr/>
    </dgm:pt>
    <dgm:pt modelId="{FCAB4263-C4A6-4E0B-8781-72B2740FE0FD}" type="pres">
      <dgm:prSet presAssocID="{C41E1F3E-083B-495C-8531-28235426EE9D}" presName="Accent" presStyleLbl="node1" presStyleIdx="2" presStyleCnt="3"/>
      <dgm:spPr/>
    </dgm:pt>
    <dgm:pt modelId="{B9F72836-60BD-4EBE-B393-F07CAA3AD968}" type="pres">
      <dgm:prSet presAssocID="{C41E1F3E-083B-495C-8531-28235426EE9D}" presName="ParentBackground1" presStyleCnt="0"/>
      <dgm:spPr/>
    </dgm:pt>
    <dgm:pt modelId="{178610EF-D59E-41F3-9621-F0D876DA0549}" type="pres">
      <dgm:prSet presAssocID="{C41E1F3E-083B-495C-8531-28235426EE9D}" presName="ParentBackground" presStyleLbl="fgAcc1" presStyleIdx="2" presStyleCnt="3"/>
      <dgm:spPr/>
      <dgm:t>
        <a:bodyPr/>
        <a:lstStyle/>
        <a:p>
          <a:endParaRPr lang="es-CR"/>
        </a:p>
      </dgm:t>
    </dgm:pt>
    <dgm:pt modelId="{7EFF3651-941A-469E-9DAF-A56643F3D1A5}" type="pres">
      <dgm:prSet presAssocID="{C41E1F3E-083B-495C-8531-28235426EE9D}" presName="Parent1" presStyleLbl="revTx" presStyleIdx="0" presStyleCnt="0">
        <dgm:presLayoutVars>
          <dgm:chMax val="1"/>
          <dgm:chPref val="1"/>
          <dgm:bulletEnabled val="1"/>
        </dgm:presLayoutVars>
      </dgm:prSet>
      <dgm:spPr/>
      <dgm:t>
        <a:bodyPr/>
        <a:lstStyle/>
        <a:p>
          <a:endParaRPr lang="es-CR"/>
        </a:p>
      </dgm:t>
    </dgm:pt>
  </dgm:ptLst>
  <dgm:cxnLst>
    <dgm:cxn modelId="{649E098D-97CC-46E0-9E77-5AE06D30EDA0}" srcId="{3F4A9483-CA1E-4466-87D8-4857F837B2E2}" destId="{C41E1F3E-083B-495C-8531-28235426EE9D}" srcOrd="0" destOrd="0" parTransId="{80DAC5B2-3916-48ED-87CE-7B285D07CDE7}" sibTransId="{E00E67B0-21A5-497F-BA09-6F4E7C70C24E}"/>
    <dgm:cxn modelId="{E36B8435-8701-4112-A301-453D86180E0A}" type="presOf" srcId="{C41E1F3E-083B-495C-8531-28235426EE9D}" destId="{7EFF3651-941A-469E-9DAF-A56643F3D1A5}" srcOrd="1" destOrd="0" presId="urn:microsoft.com/office/officeart/2011/layout/CircleProcess"/>
    <dgm:cxn modelId="{7AA3543B-A1B3-4C95-9A9E-FD282506ED23}" type="presOf" srcId="{9315AA4E-4DDC-4971-8E4D-9BDD9B2625ED}" destId="{F0AFE1D4-BE93-48ED-8589-E25DA5BA62E7}" srcOrd="1" destOrd="0" presId="urn:microsoft.com/office/officeart/2011/layout/CircleProcess"/>
    <dgm:cxn modelId="{1AA82098-25B1-4707-88BA-6BCFC3672E99}" type="presOf" srcId="{C41E1F3E-083B-495C-8531-28235426EE9D}" destId="{178610EF-D59E-41F3-9621-F0D876DA0549}" srcOrd="0" destOrd="0" presId="urn:microsoft.com/office/officeart/2011/layout/CircleProcess"/>
    <dgm:cxn modelId="{D08ECCD3-1221-49BC-9060-3BB28580A113}" srcId="{3F4A9483-CA1E-4466-87D8-4857F837B2E2}" destId="{9D84D416-DB60-48A8-9E6D-E9E9BDF9C89E}" srcOrd="1" destOrd="0" parTransId="{FA02000B-8DBF-4445-875C-0D8A678AA9DC}" sibTransId="{44B71F35-B2DB-4A28-87D3-703D5281081F}"/>
    <dgm:cxn modelId="{7D0B2FB4-06F0-47B8-B1B7-3BCF71CFAD37}" srcId="{3F4A9483-CA1E-4466-87D8-4857F837B2E2}" destId="{9315AA4E-4DDC-4971-8E4D-9BDD9B2625ED}" srcOrd="2" destOrd="0" parTransId="{559132CA-CDB1-40E3-AD3F-B521A0223AAC}" sibTransId="{B8AC0880-E352-4621-9789-16FA1A275447}"/>
    <dgm:cxn modelId="{BAA7A560-E5D0-454F-8962-5E69D7EEA4AD}" type="presOf" srcId="{9315AA4E-4DDC-4971-8E4D-9BDD9B2625ED}" destId="{C6A0BC8C-BA62-4F2F-8CAE-935324658D25}" srcOrd="0" destOrd="0" presId="urn:microsoft.com/office/officeart/2011/layout/CircleProcess"/>
    <dgm:cxn modelId="{4681E211-C67B-41EC-9800-E90B8B1B1280}" type="presOf" srcId="{9D84D416-DB60-48A8-9E6D-E9E9BDF9C89E}" destId="{4B9707E9-494B-4831-9B2F-68AE3F279CD8}" srcOrd="1" destOrd="0" presId="urn:microsoft.com/office/officeart/2011/layout/CircleProcess"/>
    <dgm:cxn modelId="{40430DA9-9E3B-4C6C-A37E-CCC0746B522A}" type="presOf" srcId="{9D84D416-DB60-48A8-9E6D-E9E9BDF9C89E}" destId="{B2AD6F06-D7F1-47BA-9BA9-3F28139B0362}" srcOrd="0" destOrd="0" presId="urn:microsoft.com/office/officeart/2011/layout/CircleProcess"/>
    <dgm:cxn modelId="{8418640E-D3DF-4C62-9147-230E119DE42C}" type="presOf" srcId="{3F4A9483-CA1E-4466-87D8-4857F837B2E2}" destId="{2FE7DDBB-BE24-4572-BA85-767AF6C9CF68}" srcOrd="0" destOrd="0" presId="urn:microsoft.com/office/officeart/2011/layout/CircleProcess"/>
    <dgm:cxn modelId="{CF6C1635-6169-4AE4-AF20-6991287EEAFE}" type="presParOf" srcId="{2FE7DDBB-BE24-4572-BA85-767AF6C9CF68}" destId="{43E76A58-D1C3-4EE4-9AE3-4411D8DC8ECB}" srcOrd="0" destOrd="0" presId="urn:microsoft.com/office/officeart/2011/layout/CircleProcess"/>
    <dgm:cxn modelId="{0E0BA3FE-F26A-4DEF-9901-576D44791AE5}" type="presParOf" srcId="{43E76A58-D1C3-4EE4-9AE3-4411D8DC8ECB}" destId="{14D94535-2B62-4AA9-8369-CC9F63C8C8C1}" srcOrd="0" destOrd="0" presId="urn:microsoft.com/office/officeart/2011/layout/CircleProcess"/>
    <dgm:cxn modelId="{F616E597-8527-4039-B5FE-ACF3EDF3BE87}" type="presParOf" srcId="{2FE7DDBB-BE24-4572-BA85-767AF6C9CF68}" destId="{1302C53F-0824-4EBC-A1BF-D0D6F1B595BE}" srcOrd="1" destOrd="0" presId="urn:microsoft.com/office/officeart/2011/layout/CircleProcess"/>
    <dgm:cxn modelId="{B2658BFB-5D96-4719-9C03-C783C777E2E0}" type="presParOf" srcId="{1302C53F-0824-4EBC-A1BF-D0D6F1B595BE}" destId="{C6A0BC8C-BA62-4F2F-8CAE-935324658D25}" srcOrd="0" destOrd="0" presId="urn:microsoft.com/office/officeart/2011/layout/CircleProcess"/>
    <dgm:cxn modelId="{FB6F9BB7-F0D3-4357-9470-19B8F08CF039}" type="presParOf" srcId="{2FE7DDBB-BE24-4572-BA85-767AF6C9CF68}" destId="{F0AFE1D4-BE93-48ED-8589-E25DA5BA62E7}" srcOrd="2" destOrd="0" presId="urn:microsoft.com/office/officeart/2011/layout/CircleProcess"/>
    <dgm:cxn modelId="{BC1E65EE-6A62-4B3E-89F7-C2E9128927A7}" type="presParOf" srcId="{2FE7DDBB-BE24-4572-BA85-767AF6C9CF68}" destId="{F2CD0DF3-6360-49D5-8A53-E7D7A0A99543}" srcOrd="3" destOrd="0" presId="urn:microsoft.com/office/officeart/2011/layout/CircleProcess"/>
    <dgm:cxn modelId="{199D66C4-B797-4005-8E9E-E52FB8FA9AF3}" type="presParOf" srcId="{F2CD0DF3-6360-49D5-8A53-E7D7A0A99543}" destId="{6ABF3218-821A-4266-8C1C-055E6DAA23B4}" srcOrd="0" destOrd="0" presId="urn:microsoft.com/office/officeart/2011/layout/CircleProcess"/>
    <dgm:cxn modelId="{60DAF93F-6958-4056-A1DB-EC419F123DC3}" type="presParOf" srcId="{2FE7DDBB-BE24-4572-BA85-767AF6C9CF68}" destId="{DC3AD1A2-B447-4A74-B0B8-F60F6AFF916A}" srcOrd="4" destOrd="0" presId="urn:microsoft.com/office/officeart/2011/layout/CircleProcess"/>
    <dgm:cxn modelId="{5166BF15-B9E0-493E-A7DF-2D421A02C4F9}" type="presParOf" srcId="{DC3AD1A2-B447-4A74-B0B8-F60F6AFF916A}" destId="{B2AD6F06-D7F1-47BA-9BA9-3F28139B0362}" srcOrd="0" destOrd="0" presId="urn:microsoft.com/office/officeart/2011/layout/CircleProcess"/>
    <dgm:cxn modelId="{CAE111B7-7BBC-4D28-B59C-C0219FD819FC}" type="presParOf" srcId="{2FE7DDBB-BE24-4572-BA85-767AF6C9CF68}" destId="{4B9707E9-494B-4831-9B2F-68AE3F279CD8}" srcOrd="5" destOrd="0" presId="urn:microsoft.com/office/officeart/2011/layout/CircleProcess"/>
    <dgm:cxn modelId="{A3557A7D-8D9B-4847-8C11-D38F4590539E}" type="presParOf" srcId="{2FE7DDBB-BE24-4572-BA85-767AF6C9CF68}" destId="{7FD01488-211D-4996-8D46-2FEC2E3B05EF}" srcOrd="6" destOrd="0" presId="urn:microsoft.com/office/officeart/2011/layout/CircleProcess"/>
    <dgm:cxn modelId="{79A248FB-72DF-4F2B-A554-F6098DDA4212}" type="presParOf" srcId="{7FD01488-211D-4996-8D46-2FEC2E3B05EF}" destId="{FCAB4263-C4A6-4E0B-8781-72B2740FE0FD}" srcOrd="0" destOrd="0" presId="urn:microsoft.com/office/officeart/2011/layout/CircleProcess"/>
    <dgm:cxn modelId="{748A3866-B3B2-4D8D-B73B-FF9A9367DEA3}" type="presParOf" srcId="{2FE7DDBB-BE24-4572-BA85-767AF6C9CF68}" destId="{B9F72836-60BD-4EBE-B393-F07CAA3AD968}" srcOrd="7" destOrd="0" presId="urn:microsoft.com/office/officeart/2011/layout/CircleProcess"/>
    <dgm:cxn modelId="{EF1D7B19-6C86-4C75-831C-458AC64692D4}" type="presParOf" srcId="{B9F72836-60BD-4EBE-B393-F07CAA3AD968}" destId="{178610EF-D59E-41F3-9621-F0D876DA0549}" srcOrd="0" destOrd="0" presId="urn:microsoft.com/office/officeart/2011/layout/CircleProcess"/>
    <dgm:cxn modelId="{EB4B6207-C3D1-40A5-9874-C15FAA42CFEB}" type="presParOf" srcId="{2FE7DDBB-BE24-4572-BA85-767AF6C9CF68}" destId="{7EFF3651-941A-469E-9DAF-A56643F3D1A5}" srcOrd="8"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A9483-CA1E-4466-87D8-4857F837B2E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41E1F3E-083B-495C-8531-28235426EE9D}">
      <dgm:prSet phldrT="[Text]" custT="1"/>
      <dgm:spPr/>
      <dgm:t>
        <a:bodyPr/>
        <a:lstStyle/>
        <a:p>
          <a:r>
            <a:rPr lang="es-CR" sz="2800" b="1" dirty="0"/>
            <a:t>2021</a:t>
          </a:r>
          <a:r>
            <a:rPr lang="es-CR" sz="2800" dirty="0"/>
            <a:t> </a:t>
          </a:r>
          <a:r>
            <a:rPr lang="es-CR" sz="2800" dirty="0" smtClean="0"/>
            <a:t>EADTU</a:t>
          </a:r>
        </a:p>
      </dgm:t>
    </dgm:pt>
    <dgm:pt modelId="{80DAC5B2-3916-48ED-87CE-7B285D07CDE7}" type="parTrans" cxnId="{649E098D-97CC-46E0-9E77-5AE06D30EDA0}">
      <dgm:prSet/>
      <dgm:spPr/>
      <dgm:t>
        <a:bodyPr/>
        <a:lstStyle/>
        <a:p>
          <a:endParaRPr lang="en-US"/>
        </a:p>
      </dgm:t>
    </dgm:pt>
    <dgm:pt modelId="{E00E67B0-21A5-497F-BA09-6F4E7C70C24E}" type="sibTrans" cxnId="{649E098D-97CC-46E0-9E77-5AE06D30EDA0}">
      <dgm:prSet/>
      <dgm:spPr/>
      <dgm:t>
        <a:bodyPr/>
        <a:lstStyle/>
        <a:p>
          <a:endParaRPr lang="en-US"/>
        </a:p>
      </dgm:t>
    </dgm:pt>
    <dgm:pt modelId="{9D84D416-DB60-48A8-9E6D-E9E9BDF9C89E}">
      <dgm:prSet phldrT="[Text]" custT="1"/>
      <dgm:spPr/>
      <dgm:t>
        <a:bodyPr/>
        <a:lstStyle/>
        <a:p>
          <a:pPr>
            <a:spcAft>
              <a:spcPts val="0"/>
            </a:spcAft>
          </a:pPr>
          <a:r>
            <a:rPr lang="es-CR" sz="2800" b="1" dirty="0" smtClean="0"/>
            <a:t>2022</a:t>
          </a:r>
        </a:p>
        <a:p>
          <a:pPr>
            <a:spcAft>
              <a:spcPct val="35000"/>
            </a:spcAft>
          </a:pPr>
          <a:r>
            <a:rPr lang="es-CR" sz="1900" dirty="0" smtClean="0"/>
            <a:t>V Congreso </a:t>
          </a:r>
          <a:r>
            <a:rPr lang="es-CR" sz="1900" dirty="0"/>
            <a:t>Universitario</a:t>
          </a:r>
        </a:p>
      </dgm:t>
    </dgm:pt>
    <dgm:pt modelId="{FA02000B-8DBF-4445-875C-0D8A678AA9DC}" type="parTrans" cxnId="{D08ECCD3-1221-49BC-9060-3BB28580A113}">
      <dgm:prSet/>
      <dgm:spPr/>
      <dgm:t>
        <a:bodyPr/>
        <a:lstStyle/>
        <a:p>
          <a:endParaRPr lang="en-US"/>
        </a:p>
      </dgm:t>
    </dgm:pt>
    <dgm:pt modelId="{44B71F35-B2DB-4A28-87D3-703D5281081F}" type="sibTrans" cxnId="{D08ECCD3-1221-49BC-9060-3BB28580A113}">
      <dgm:prSet/>
      <dgm:spPr/>
      <dgm:t>
        <a:bodyPr/>
        <a:lstStyle/>
        <a:p>
          <a:endParaRPr lang="en-US"/>
        </a:p>
      </dgm:t>
    </dgm:pt>
    <dgm:pt modelId="{9315AA4E-4DDC-4971-8E4D-9BDD9B2625ED}">
      <dgm:prSet phldrT="[Text]" custT="1"/>
      <dgm:spPr/>
      <dgm:t>
        <a:bodyPr/>
        <a:lstStyle/>
        <a:p>
          <a:pPr>
            <a:spcAft>
              <a:spcPts val="0"/>
            </a:spcAft>
          </a:pPr>
          <a:r>
            <a:rPr lang="es-CR" sz="2800" b="1" dirty="0" smtClean="0"/>
            <a:t>2023</a:t>
          </a:r>
        </a:p>
        <a:p>
          <a:pPr>
            <a:spcAft>
              <a:spcPct val="35000"/>
            </a:spcAft>
          </a:pPr>
          <a:r>
            <a:rPr lang="es-CR" sz="2400" dirty="0" smtClean="0"/>
            <a:t>ICDE </a:t>
          </a:r>
          <a:r>
            <a:rPr lang="es-CR" sz="2400" dirty="0"/>
            <a:t>Costa Rica</a:t>
          </a:r>
          <a:endParaRPr lang="en-US" sz="2400" dirty="0"/>
        </a:p>
      </dgm:t>
    </dgm:pt>
    <dgm:pt modelId="{559132CA-CDB1-40E3-AD3F-B521A0223AAC}" type="parTrans" cxnId="{7D0B2FB4-06F0-47B8-B1B7-3BCF71CFAD37}">
      <dgm:prSet/>
      <dgm:spPr/>
      <dgm:t>
        <a:bodyPr/>
        <a:lstStyle/>
        <a:p>
          <a:endParaRPr lang="en-US"/>
        </a:p>
      </dgm:t>
    </dgm:pt>
    <dgm:pt modelId="{B8AC0880-E352-4621-9789-16FA1A275447}" type="sibTrans" cxnId="{7D0B2FB4-06F0-47B8-B1B7-3BCF71CFAD37}">
      <dgm:prSet/>
      <dgm:spPr/>
      <dgm:t>
        <a:bodyPr/>
        <a:lstStyle/>
        <a:p>
          <a:endParaRPr lang="en-US"/>
        </a:p>
      </dgm:t>
    </dgm:pt>
    <dgm:pt modelId="{1D30939A-1098-4469-9871-225F720A9F3F}">
      <dgm:prSet phldrT="[Text]" custT="1"/>
      <dgm:spPr/>
      <dgm:t>
        <a:bodyPr/>
        <a:lstStyle/>
        <a:p>
          <a:r>
            <a:rPr lang="es-CR" sz="2800" b="1" dirty="0" smtClean="0"/>
            <a:t>2023</a:t>
          </a:r>
          <a:r>
            <a:rPr lang="es-CR" sz="2800" dirty="0" smtClean="0"/>
            <a:t> EDEN Irlanda</a:t>
          </a:r>
        </a:p>
      </dgm:t>
    </dgm:pt>
    <dgm:pt modelId="{C1D27C49-2726-4A91-8BAF-7D978EB02FB7}" type="parTrans" cxnId="{595683C1-FCD0-4026-ACB7-696477FDC714}">
      <dgm:prSet/>
      <dgm:spPr/>
      <dgm:t>
        <a:bodyPr/>
        <a:lstStyle/>
        <a:p>
          <a:endParaRPr lang="es-CR"/>
        </a:p>
      </dgm:t>
    </dgm:pt>
    <dgm:pt modelId="{58FDE9DB-03CD-4F19-99E0-0D9019269706}" type="sibTrans" cxnId="{595683C1-FCD0-4026-ACB7-696477FDC714}">
      <dgm:prSet/>
      <dgm:spPr/>
      <dgm:t>
        <a:bodyPr/>
        <a:lstStyle/>
        <a:p>
          <a:endParaRPr lang="es-CR"/>
        </a:p>
      </dgm:t>
    </dgm:pt>
    <dgm:pt modelId="{2FE7DDBB-BE24-4572-BA85-767AF6C9CF68}" type="pres">
      <dgm:prSet presAssocID="{3F4A9483-CA1E-4466-87D8-4857F837B2E2}" presName="Name0" presStyleCnt="0">
        <dgm:presLayoutVars>
          <dgm:chMax val="11"/>
          <dgm:chPref val="11"/>
          <dgm:dir/>
          <dgm:resizeHandles/>
        </dgm:presLayoutVars>
      </dgm:prSet>
      <dgm:spPr/>
      <dgm:t>
        <a:bodyPr/>
        <a:lstStyle/>
        <a:p>
          <a:endParaRPr lang="es-CR"/>
        </a:p>
      </dgm:t>
    </dgm:pt>
    <dgm:pt modelId="{9AAFC035-8D1A-4EB7-96F5-9028D68356A6}" type="pres">
      <dgm:prSet presAssocID="{9315AA4E-4DDC-4971-8E4D-9BDD9B2625ED}" presName="Accent4" presStyleCnt="0"/>
      <dgm:spPr/>
    </dgm:pt>
    <dgm:pt modelId="{14D94535-2B62-4AA9-8369-CC9F63C8C8C1}" type="pres">
      <dgm:prSet presAssocID="{9315AA4E-4DDC-4971-8E4D-9BDD9B2625ED}" presName="Accent" presStyleLbl="node1" presStyleIdx="0" presStyleCnt="4"/>
      <dgm:spPr/>
    </dgm:pt>
    <dgm:pt modelId="{CB6FCAC9-4FE7-4684-9706-08C4846BC58B}" type="pres">
      <dgm:prSet presAssocID="{9315AA4E-4DDC-4971-8E4D-9BDD9B2625ED}" presName="ParentBackground4" presStyleCnt="0"/>
      <dgm:spPr/>
    </dgm:pt>
    <dgm:pt modelId="{C6A0BC8C-BA62-4F2F-8CAE-935324658D25}" type="pres">
      <dgm:prSet presAssocID="{9315AA4E-4DDC-4971-8E4D-9BDD9B2625ED}" presName="ParentBackground" presStyleLbl="fgAcc1" presStyleIdx="0" presStyleCnt="4"/>
      <dgm:spPr/>
      <dgm:t>
        <a:bodyPr/>
        <a:lstStyle/>
        <a:p>
          <a:endParaRPr lang="es-CR"/>
        </a:p>
      </dgm:t>
    </dgm:pt>
    <dgm:pt modelId="{3757B8EA-8566-4827-B6A9-60E49EEEEC10}" type="pres">
      <dgm:prSet presAssocID="{9315AA4E-4DDC-4971-8E4D-9BDD9B2625ED}" presName="Parent4" presStyleLbl="revTx" presStyleIdx="0" presStyleCnt="0">
        <dgm:presLayoutVars>
          <dgm:chMax val="1"/>
          <dgm:chPref val="1"/>
          <dgm:bulletEnabled val="1"/>
        </dgm:presLayoutVars>
      </dgm:prSet>
      <dgm:spPr/>
      <dgm:t>
        <a:bodyPr/>
        <a:lstStyle/>
        <a:p>
          <a:endParaRPr lang="es-CR"/>
        </a:p>
      </dgm:t>
    </dgm:pt>
    <dgm:pt modelId="{2ED27C40-ECF2-453E-80C5-73BC256A5E70}" type="pres">
      <dgm:prSet presAssocID="{1D30939A-1098-4469-9871-225F720A9F3F}" presName="Accent3" presStyleCnt="0"/>
      <dgm:spPr/>
    </dgm:pt>
    <dgm:pt modelId="{D3297D94-C72B-4110-BD1D-24016F484C9A}" type="pres">
      <dgm:prSet presAssocID="{1D30939A-1098-4469-9871-225F720A9F3F}" presName="Accent" presStyleLbl="node1" presStyleIdx="1" presStyleCnt="4"/>
      <dgm:spPr/>
    </dgm:pt>
    <dgm:pt modelId="{F53467BE-C107-444E-9879-369DB9FD056C}" type="pres">
      <dgm:prSet presAssocID="{1D30939A-1098-4469-9871-225F720A9F3F}" presName="ParentBackground3" presStyleCnt="0"/>
      <dgm:spPr/>
    </dgm:pt>
    <dgm:pt modelId="{37BEF624-7536-429D-BC97-B3BE6AE4CBEC}" type="pres">
      <dgm:prSet presAssocID="{1D30939A-1098-4469-9871-225F720A9F3F}" presName="ParentBackground" presStyleLbl="fgAcc1" presStyleIdx="1" presStyleCnt="4"/>
      <dgm:spPr/>
      <dgm:t>
        <a:bodyPr/>
        <a:lstStyle/>
        <a:p>
          <a:endParaRPr lang="es-CR"/>
        </a:p>
      </dgm:t>
    </dgm:pt>
    <dgm:pt modelId="{5BA2543F-451C-4A26-9062-4BC146D9B7F4}" type="pres">
      <dgm:prSet presAssocID="{1D30939A-1098-4469-9871-225F720A9F3F}" presName="Parent3" presStyleLbl="revTx" presStyleIdx="0" presStyleCnt="0">
        <dgm:presLayoutVars>
          <dgm:chMax val="1"/>
          <dgm:chPref val="1"/>
          <dgm:bulletEnabled val="1"/>
        </dgm:presLayoutVars>
      </dgm:prSet>
      <dgm:spPr/>
      <dgm:t>
        <a:bodyPr/>
        <a:lstStyle/>
        <a:p>
          <a:endParaRPr lang="es-CR"/>
        </a:p>
      </dgm:t>
    </dgm:pt>
    <dgm:pt modelId="{F2CD0DF3-6360-49D5-8A53-E7D7A0A99543}" type="pres">
      <dgm:prSet presAssocID="{9D84D416-DB60-48A8-9E6D-E9E9BDF9C89E}" presName="Accent2" presStyleCnt="0"/>
      <dgm:spPr/>
    </dgm:pt>
    <dgm:pt modelId="{6ABF3218-821A-4266-8C1C-055E6DAA23B4}" type="pres">
      <dgm:prSet presAssocID="{9D84D416-DB60-48A8-9E6D-E9E9BDF9C89E}" presName="Accent" presStyleLbl="node1" presStyleIdx="2" presStyleCnt="4"/>
      <dgm:spPr/>
    </dgm:pt>
    <dgm:pt modelId="{DC3AD1A2-B447-4A74-B0B8-F60F6AFF916A}" type="pres">
      <dgm:prSet presAssocID="{9D84D416-DB60-48A8-9E6D-E9E9BDF9C89E}" presName="ParentBackground2" presStyleCnt="0"/>
      <dgm:spPr/>
    </dgm:pt>
    <dgm:pt modelId="{B2AD6F06-D7F1-47BA-9BA9-3F28139B0362}" type="pres">
      <dgm:prSet presAssocID="{9D84D416-DB60-48A8-9E6D-E9E9BDF9C89E}" presName="ParentBackground" presStyleLbl="fgAcc1" presStyleIdx="2" presStyleCnt="4" custLinFactNeighborX="-2018" custLinFactNeighborY="3519"/>
      <dgm:spPr/>
      <dgm:t>
        <a:bodyPr/>
        <a:lstStyle/>
        <a:p>
          <a:endParaRPr lang="es-CR"/>
        </a:p>
      </dgm:t>
    </dgm:pt>
    <dgm:pt modelId="{4B9707E9-494B-4831-9B2F-68AE3F279CD8}" type="pres">
      <dgm:prSet presAssocID="{9D84D416-DB60-48A8-9E6D-E9E9BDF9C89E}" presName="Parent2" presStyleLbl="revTx" presStyleIdx="0" presStyleCnt="0">
        <dgm:presLayoutVars>
          <dgm:chMax val="1"/>
          <dgm:chPref val="1"/>
          <dgm:bulletEnabled val="1"/>
        </dgm:presLayoutVars>
      </dgm:prSet>
      <dgm:spPr/>
      <dgm:t>
        <a:bodyPr/>
        <a:lstStyle/>
        <a:p>
          <a:endParaRPr lang="es-CR"/>
        </a:p>
      </dgm:t>
    </dgm:pt>
    <dgm:pt modelId="{7FD01488-211D-4996-8D46-2FEC2E3B05EF}" type="pres">
      <dgm:prSet presAssocID="{C41E1F3E-083B-495C-8531-28235426EE9D}" presName="Accent1" presStyleCnt="0"/>
      <dgm:spPr/>
    </dgm:pt>
    <dgm:pt modelId="{FCAB4263-C4A6-4E0B-8781-72B2740FE0FD}" type="pres">
      <dgm:prSet presAssocID="{C41E1F3E-083B-495C-8531-28235426EE9D}" presName="Accent" presStyleLbl="node1" presStyleIdx="3" presStyleCnt="4"/>
      <dgm:spPr/>
    </dgm:pt>
    <dgm:pt modelId="{B9F72836-60BD-4EBE-B393-F07CAA3AD968}" type="pres">
      <dgm:prSet presAssocID="{C41E1F3E-083B-495C-8531-28235426EE9D}" presName="ParentBackground1" presStyleCnt="0"/>
      <dgm:spPr/>
    </dgm:pt>
    <dgm:pt modelId="{178610EF-D59E-41F3-9621-F0D876DA0549}" type="pres">
      <dgm:prSet presAssocID="{C41E1F3E-083B-495C-8531-28235426EE9D}" presName="ParentBackground" presStyleLbl="fgAcc1" presStyleIdx="3" presStyleCnt="4"/>
      <dgm:spPr/>
      <dgm:t>
        <a:bodyPr/>
        <a:lstStyle/>
        <a:p>
          <a:endParaRPr lang="es-CR"/>
        </a:p>
      </dgm:t>
    </dgm:pt>
    <dgm:pt modelId="{7EFF3651-941A-469E-9DAF-A56643F3D1A5}" type="pres">
      <dgm:prSet presAssocID="{C41E1F3E-083B-495C-8531-28235426EE9D}" presName="Parent1" presStyleLbl="revTx" presStyleIdx="0" presStyleCnt="0">
        <dgm:presLayoutVars>
          <dgm:chMax val="1"/>
          <dgm:chPref val="1"/>
          <dgm:bulletEnabled val="1"/>
        </dgm:presLayoutVars>
      </dgm:prSet>
      <dgm:spPr/>
      <dgm:t>
        <a:bodyPr/>
        <a:lstStyle/>
        <a:p>
          <a:endParaRPr lang="es-CR"/>
        </a:p>
      </dgm:t>
    </dgm:pt>
  </dgm:ptLst>
  <dgm:cxnLst>
    <dgm:cxn modelId="{649E098D-97CC-46E0-9E77-5AE06D30EDA0}" srcId="{3F4A9483-CA1E-4466-87D8-4857F837B2E2}" destId="{C41E1F3E-083B-495C-8531-28235426EE9D}" srcOrd="0" destOrd="0" parTransId="{80DAC5B2-3916-48ED-87CE-7B285D07CDE7}" sibTransId="{E00E67B0-21A5-497F-BA09-6F4E7C70C24E}"/>
    <dgm:cxn modelId="{595683C1-FCD0-4026-ACB7-696477FDC714}" srcId="{3F4A9483-CA1E-4466-87D8-4857F837B2E2}" destId="{1D30939A-1098-4469-9871-225F720A9F3F}" srcOrd="2" destOrd="0" parTransId="{C1D27C49-2726-4A91-8BAF-7D978EB02FB7}" sibTransId="{58FDE9DB-03CD-4F19-99E0-0D9019269706}"/>
    <dgm:cxn modelId="{0802B92B-B7E3-4B8D-AE21-1093EA70A5AC}" type="presOf" srcId="{C41E1F3E-083B-495C-8531-28235426EE9D}" destId="{178610EF-D59E-41F3-9621-F0D876DA0549}" srcOrd="0" destOrd="0" presId="urn:microsoft.com/office/officeart/2011/layout/CircleProcess"/>
    <dgm:cxn modelId="{B3E89D83-4B2D-4D96-B8B1-A57E5BE20858}" type="presOf" srcId="{C41E1F3E-083B-495C-8531-28235426EE9D}" destId="{7EFF3651-941A-469E-9DAF-A56643F3D1A5}" srcOrd="1" destOrd="0" presId="urn:microsoft.com/office/officeart/2011/layout/CircleProcess"/>
    <dgm:cxn modelId="{7F14E555-B956-4A5C-B838-1B718CBEE967}" type="presOf" srcId="{9D84D416-DB60-48A8-9E6D-E9E9BDF9C89E}" destId="{4B9707E9-494B-4831-9B2F-68AE3F279CD8}" srcOrd="1" destOrd="0" presId="urn:microsoft.com/office/officeart/2011/layout/CircleProcess"/>
    <dgm:cxn modelId="{571B7FE4-0442-41B0-AC26-4EE1C4990953}" type="presOf" srcId="{1D30939A-1098-4469-9871-225F720A9F3F}" destId="{37BEF624-7536-429D-BC97-B3BE6AE4CBEC}" srcOrd="0" destOrd="0" presId="urn:microsoft.com/office/officeart/2011/layout/CircleProcess"/>
    <dgm:cxn modelId="{E499F4EA-8A3E-49DC-ABF5-E3316C7899CF}" type="presOf" srcId="{9D84D416-DB60-48A8-9E6D-E9E9BDF9C89E}" destId="{B2AD6F06-D7F1-47BA-9BA9-3F28139B0362}" srcOrd="0" destOrd="0" presId="urn:microsoft.com/office/officeart/2011/layout/CircleProcess"/>
    <dgm:cxn modelId="{D08ECCD3-1221-49BC-9060-3BB28580A113}" srcId="{3F4A9483-CA1E-4466-87D8-4857F837B2E2}" destId="{9D84D416-DB60-48A8-9E6D-E9E9BDF9C89E}" srcOrd="1" destOrd="0" parTransId="{FA02000B-8DBF-4445-875C-0D8A678AA9DC}" sibTransId="{44B71F35-B2DB-4A28-87D3-703D5281081F}"/>
    <dgm:cxn modelId="{7D0B2FB4-06F0-47B8-B1B7-3BCF71CFAD37}" srcId="{3F4A9483-CA1E-4466-87D8-4857F837B2E2}" destId="{9315AA4E-4DDC-4971-8E4D-9BDD9B2625ED}" srcOrd="3" destOrd="0" parTransId="{559132CA-CDB1-40E3-AD3F-B521A0223AAC}" sibTransId="{B8AC0880-E352-4621-9789-16FA1A275447}"/>
    <dgm:cxn modelId="{30CA3133-9442-4885-9BB6-2EA7BBF461D4}" type="presOf" srcId="{1D30939A-1098-4469-9871-225F720A9F3F}" destId="{5BA2543F-451C-4A26-9062-4BC146D9B7F4}" srcOrd="1" destOrd="0" presId="urn:microsoft.com/office/officeart/2011/layout/CircleProcess"/>
    <dgm:cxn modelId="{12766EA2-C015-4CCF-9897-01E8E69A7E84}" type="presOf" srcId="{9315AA4E-4DDC-4971-8E4D-9BDD9B2625ED}" destId="{3757B8EA-8566-4827-B6A9-60E49EEEEC10}" srcOrd="1" destOrd="0" presId="urn:microsoft.com/office/officeart/2011/layout/CircleProcess"/>
    <dgm:cxn modelId="{26A7AB51-9118-4902-91D0-B6858CEFE3E3}" type="presOf" srcId="{3F4A9483-CA1E-4466-87D8-4857F837B2E2}" destId="{2FE7DDBB-BE24-4572-BA85-767AF6C9CF68}" srcOrd="0" destOrd="0" presId="urn:microsoft.com/office/officeart/2011/layout/CircleProcess"/>
    <dgm:cxn modelId="{A9852B55-72A4-4AF4-91E8-24AB0C23559F}" type="presOf" srcId="{9315AA4E-4DDC-4971-8E4D-9BDD9B2625ED}" destId="{C6A0BC8C-BA62-4F2F-8CAE-935324658D25}" srcOrd="0" destOrd="0" presId="urn:microsoft.com/office/officeart/2011/layout/CircleProcess"/>
    <dgm:cxn modelId="{710B0343-2C58-49C4-9F5F-B7E078E4851F}" type="presParOf" srcId="{2FE7DDBB-BE24-4572-BA85-767AF6C9CF68}" destId="{9AAFC035-8D1A-4EB7-96F5-9028D68356A6}" srcOrd="0" destOrd="0" presId="urn:microsoft.com/office/officeart/2011/layout/CircleProcess"/>
    <dgm:cxn modelId="{8E749D08-A87F-456E-9243-05F30DDCE3A3}" type="presParOf" srcId="{9AAFC035-8D1A-4EB7-96F5-9028D68356A6}" destId="{14D94535-2B62-4AA9-8369-CC9F63C8C8C1}" srcOrd="0" destOrd="0" presId="urn:microsoft.com/office/officeart/2011/layout/CircleProcess"/>
    <dgm:cxn modelId="{F906D198-ED88-4AC4-B076-FDF137515E77}" type="presParOf" srcId="{2FE7DDBB-BE24-4572-BA85-767AF6C9CF68}" destId="{CB6FCAC9-4FE7-4684-9706-08C4846BC58B}" srcOrd="1" destOrd="0" presId="urn:microsoft.com/office/officeart/2011/layout/CircleProcess"/>
    <dgm:cxn modelId="{504DEDE8-5148-4247-84C8-FEAF11784028}" type="presParOf" srcId="{CB6FCAC9-4FE7-4684-9706-08C4846BC58B}" destId="{C6A0BC8C-BA62-4F2F-8CAE-935324658D25}" srcOrd="0" destOrd="0" presId="urn:microsoft.com/office/officeart/2011/layout/CircleProcess"/>
    <dgm:cxn modelId="{E9821561-6D77-4651-92B7-154CEA6D25CF}" type="presParOf" srcId="{2FE7DDBB-BE24-4572-BA85-767AF6C9CF68}" destId="{3757B8EA-8566-4827-B6A9-60E49EEEEC10}" srcOrd="2" destOrd="0" presId="urn:microsoft.com/office/officeart/2011/layout/CircleProcess"/>
    <dgm:cxn modelId="{F189D8E7-1421-4656-8F14-24E920034C94}" type="presParOf" srcId="{2FE7DDBB-BE24-4572-BA85-767AF6C9CF68}" destId="{2ED27C40-ECF2-453E-80C5-73BC256A5E70}" srcOrd="3" destOrd="0" presId="urn:microsoft.com/office/officeart/2011/layout/CircleProcess"/>
    <dgm:cxn modelId="{B464F7F1-191F-4B8A-B158-5CCD52BC18E7}" type="presParOf" srcId="{2ED27C40-ECF2-453E-80C5-73BC256A5E70}" destId="{D3297D94-C72B-4110-BD1D-24016F484C9A}" srcOrd="0" destOrd="0" presId="urn:microsoft.com/office/officeart/2011/layout/CircleProcess"/>
    <dgm:cxn modelId="{1CF0BD7C-8D8D-4C1A-874A-9B9512BF597D}" type="presParOf" srcId="{2FE7DDBB-BE24-4572-BA85-767AF6C9CF68}" destId="{F53467BE-C107-444E-9879-369DB9FD056C}" srcOrd="4" destOrd="0" presId="urn:microsoft.com/office/officeart/2011/layout/CircleProcess"/>
    <dgm:cxn modelId="{1B560547-CC33-4E30-AC8B-879715E1B61C}" type="presParOf" srcId="{F53467BE-C107-444E-9879-369DB9FD056C}" destId="{37BEF624-7536-429D-BC97-B3BE6AE4CBEC}" srcOrd="0" destOrd="0" presId="urn:microsoft.com/office/officeart/2011/layout/CircleProcess"/>
    <dgm:cxn modelId="{AD55073A-CDC8-47B4-884D-54C00E6F8398}" type="presParOf" srcId="{2FE7DDBB-BE24-4572-BA85-767AF6C9CF68}" destId="{5BA2543F-451C-4A26-9062-4BC146D9B7F4}" srcOrd="5" destOrd="0" presId="urn:microsoft.com/office/officeart/2011/layout/CircleProcess"/>
    <dgm:cxn modelId="{4DC260E4-0C2E-4F9E-A537-B3E552ACB9D5}" type="presParOf" srcId="{2FE7DDBB-BE24-4572-BA85-767AF6C9CF68}" destId="{F2CD0DF3-6360-49D5-8A53-E7D7A0A99543}" srcOrd="6" destOrd="0" presId="urn:microsoft.com/office/officeart/2011/layout/CircleProcess"/>
    <dgm:cxn modelId="{F0D3A630-3BD7-41A8-94F8-5D3EBB177E3E}" type="presParOf" srcId="{F2CD0DF3-6360-49D5-8A53-E7D7A0A99543}" destId="{6ABF3218-821A-4266-8C1C-055E6DAA23B4}" srcOrd="0" destOrd="0" presId="urn:microsoft.com/office/officeart/2011/layout/CircleProcess"/>
    <dgm:cxn modelId="{A55B4A1D-1541-4AA0-A7A0-8B691A5867B2}" type="presParOf" srcId="{2FE7DDBB-BE24-4572-BA85-767AF6C9CF68}" destId="{DC3AD1A2-B447-4A74-B0B8-F60F6AFF916A}" srcOrd="7" destOrd="0" presId="urn:microsoft.com/office/officeart/2011/layout/CircleProcess"/>
    <dgm:cxn modelId="{3151B4D0-833C-4F69-91D4-305898DBA926}" type="presParOf" srcId="{DC3AD1A2-B447-4A74-B0B8-F60F6AFF916A}" destId="{B2AD6F06-D7F1-47BA-9BA9-3F28139B0362}" srcOrd="0" destOrd="0" presId="urn:microsoft.com/office/officeart/2011/layout/CircleProcess"/>
    <dgm:cxn modelId="{A1276467-98C1-4AB1-A262-600C16A42A6B}" type="presParOf" srcId="{2FE7DDBB-BE24-4572-BA85-767AF6C9CF68}" destId="{4B9707E9-494B-4831-9B2F-68AE3F279CD8}" srcOrd="8" destOrd="0" presId="urn:microsoft.com/office/officeart/2011/layout/CircleProcess"/>
    <dgm:cxn modelId="{25EB8096-86A1-4AF4-B7A5-ABDC6BB199F9}" type="presParOf" srcId="{2FE7DDBB-BE24-4572-BA85-767AF6C9CF68}" destId="{7FD01488-211D-4996-8D46-2FEC2E3B05EF}" srcOrd="9" destOrd="0" presId="urn:microsoft.com/office/officeart/2011/layout/CircleProcess"/>
    <dgm:cxn modelId="{92D10520-E317-4B8D-BDB3-D4BA7A764910}" type="presParOf" srcId="{7FD01488-211D-4996-8D46-2FEC2E3B05EF}" destId="{FCAB4263-C4A6-4E0B-8781-72B2740FE0FD}" srcOrd="0" destOrd="0" presId="urn:microsoft.com/office/officeart/2011/layout/CircleProcess"/>
    <dgm:cxn modelId="{DA4CD38A-F88A-421F-9D26-793CB9EB33FB}" type="presParOf" srcId="{2FE7DDBB-BE24-4572-BA85-767AF6C9CF68}" destId="{B9F72836-60BD-4EBE-B393-F07CAA3AD968}" srcOrd="10" destOrd="0" presId="urn:microsoft.com/office/officeart/2011/layout/CircleProcess"/>
    <dgm:cxn modelId="{7E102EE6-E62B-45D0-9360-C6D774B3A0E7}" type="presParOf" srcId="{B9F72836-60BD-4EBE-B393-F07CAA3AD968}" destId="{178610EF-D59E-41F3-9621-F0D876DA0549}" srcOrd="0" destOrd="0" presId="urn:microsoft.com/office/officeart/2011/layout/CircleProcess"/>
    <dgm:cxn modelId="{2FF9A07E-D418-4BE7-8ED8-9FAF98A4775C}" type="presParOf" srcId="{2FE7DDBB-BE24-4572-BA85-767AF6C9CF68}" destId="{7EFF3651-941A-469E-9DAF-A56643F3D1A5}" srcOrd="11"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4A9483-CA1E-4466-87D8-4857F837B2E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41E1F3E-083B-495C-8531-28235426EE9D}">
      <dgm:prSet phldrT="[Text]" custT="1"/>
      <dgm:spPr/>
      <dgm:t>
        <a:bodyPr/>
        <a:lstStyle/>
        <a:p>
          <a:r>
            <a:rPr lang="es-CR" sz="2800" b="1" dirty="0"/>
            <a:t>2024</a:t>
          </a:r>
          <a:r>
            <a:rPr lang="es-CR" sz="2800" dirty="0"/>
            <a:t> Consulta Nacional</a:t>
          </a:r>
          <a:endParaRPr lang="en-US" sz="2000" dirty="0"/>
        </a:p>
      </dgm:t>
    </dgm:pt>
    <dgm:pt modelId="{80DAC5B2-3916-48ED-87CE-7B285D07CDE7}" type="parTrans" cxnId="{649E098D-97CC-46E0-9E77-5AE06D30EDA0}">
      <dgm:prSet/>
      <dgm:spPr/>
      <dgm:t>
        <a:bodyPr/>
        <a:lstStyle/>
        <a:p>
          <a:endParaRPr lang="en-US"/>
        </a:p>
      </dgm:t>
    </dgm:pt>
    <dgm:pt modelId="{E00E67B0-21A5-497F-BA09-6F4E7C70C24E}" type="sibTrans" cxnId="{649E098D-97CC-46E0-9E77-5AE06D30EDA0}">
      <dgm:prSet/>
      <dgm:spPr/>
      <dgm:t>
        <a:bodyPr/>
        <a:lstStyle/>
        <a:p>
          <a:endParaRPr lang="en-US"/>
        </a:p>
      </dgm:t>
    </dgm:pt>
    <dgm:pt modelId="{9D84D416-DB60-48A8-9E6D-E9E9BDF9C89E}">
      <dgm:prSet phldrT="[Text]" custT="1"/>
      <dgm:spPr/>
      <dgm:t>
        <a:bodyPr/>
        <a:lstStyle/>
        <a:p>
          <a:pPr>
            <a:spcAft>
              <a:spcPts val="0"/>
            </a:spcAft>
          </a:pPr>
          <a:r>
            <a:rPr lang="es-CR" sz="2800" b="1" dirty="0" smtClean="0"/>
            <a:t>2024</a:t>
          </a:r>
        </a:p>
        <a:p>
          <a:pPr>
            <a:spcAft>
              <a:spcPct val="35000"/>
            </a:spcAft>
          </a:pPr>
          <a:r>
            <a:rPr lang="es-CR" sz="1800" dirty="0" smtClean="0"/>
            <a:t>Consulta </a:t>
          </a:r>
          <a:r>
            <a:rPr lang="es-CR" sz="1800" dirty="0"/>
            <a:t>Centroamérica</a:t>
          </a:r>
        </a:p>
      </dgm:t>
    </dgm:pt>
    <dgm:pt modelId="{FA02000B-8DBF-4445-875C-0D8A678AA9DC}" type="parTrans" cxnId="{D08ECCD3-1221-49BC-9060-3BB28580A113}">
      <dgm:prSet/>
      <dgm:spPr/>
      <dgm:t>
        <a:bodyPr/>
        <a:lstStyle/>
        <a:p>
          <a:endParaRPr lang="en-US"/>
        </a:p>
      </dgm:t>
    </dgm:pt>
    <dgm:pt modelId="{44B71F35-B2DB-4A28-87D3-703D5281081F}" type="sibTrans" cxnId="{D08ECCD3-1221-49BC-9060-3BB28580A113}">
      <dgm:prSet/>
      <dgm:spPr/>
      <dgm:t>
        <a:bodyPr/>
        <a:lstStyle/>
        <a:p>
          <a:endParaRPr lang="en-US"/>
        </a:p>
      </dgm:t>
    </dgm:pt>
    <dgm:pt modelId="{9315AA4E-4DDC-4971-8E4D-9BDD9B2625ED}">
      <dgm:prSet phldrT="[Text]" custT="1"/>
      <dgm:spPr/>
      <dgm:t>
        <a:bodyPr/>
        <a:lstStyle/>
        <a:p>
          <a:r>
            <a:rPr lang="es-CR" sz="2800" dirty="0"/>
            <a:t>El Futuro…</a:t>
          </a:r>
          <a:endParaRPr lang="en-US" sz="2800" dirty="0"/>
        </a:p>
      </dgm:t>
    </dgm:pt>
    <dgm:pt modelId="{559132CA-CDB1-40E3-AD3F-B521A0223AAC}" type="parTrans" cxnId="{7D0B2FB4-06F0-47B8-B1B7-3BCF71CFAD37}">
      <dgm:prSet/>
      <dgm:spPr/>
      <dgm:t>
        <a:bodyPr/>
        <a:lstStyle/>
        <a:p>
          <a:endParaRPr lang="en-US"/>
        </a:p>
      </dgm:t>
    </dgm:pt>
    <dgm:pt modelId="{B8AC0880-E352-4621-9789-16FA1A275447}" type="sibTrans" cxnId="{7D0B2FB4-06F0-47B8-B1B7-3BCF71CFAD37}">
      <dgm:prSet/>
      <dgm:spPr/>
      <dgm:t>
        <a:bodyPr/>
        <a:lstStyle/>
        <a:p>
          <a:endParaRPr lang="en-US"/>
        </a:p>
      </dgm:t>
    </dgm:pt>
    <dgm:pt modelId="{2FE7DDBB-BE24-4572-BA85-767AF6C9CF68}" type="pres">
      <dgm:prSet presAssocID="{3F4A9483-CA1E-4466-87D8-4857F837B2E2}" presName="Name0" presStyleCnt="0">
        <dgm:presLayoutVars>
          <dgm:chMax val="11"/>
          <dgm:chPref val="11"/>
          <dgm:dir/>
          <dgm:resizeHandles/>
        </dgm:presLayoutVars>
      </dgm:prSet>
      <dgm:spPr/>
      <dgm:t>
        <a:bodyPr/>
        <a:lstStyle/>
        <a:p>
          <a:endParaRPr lang="es-CR"/>
        </a:p>
      </dgm:t>
    </dgm:pt>
    <dgm:pt modelId="{43E76A58-D1C3-4EE4-9AE3-4411D8DC8ECB}" type="pres">
      <dgm:prSet presAssocID="{9315AA4E-4DDC-4971-8E4D-9BDD9B2625ED}" presName="Accent3" presStyleCnt="0"/>
      <dgm:spPr/>
    </dgm:pt>
    <dgm:pt modelId="{14D94535-2B62-4AA9-8369-CC9F63C8C8C1}" type="pres">
      <dgm:prSet presAssocID="{9315AA4E-4DDC-4971-8E4D-9BDD9B2625ED}" presName="Accent" presStyleLbl="node1" presStyleIdx="0" presStyleCnt="3"/>
      <dgm:spPr/>
    </dgm:pt>
    <dgm:pt modelId="{1302C53F-0824-4EBC-A1BF-D0D6F1B595BE}" type="pres">
      <dgm:prSet presAssocID="{9315AA4E-4DDC-4971-8E4D-9BDD9B2625ED}" presName="ParentBackground3" presStyleCnt="0"/>
      <dgm:spPr/>
    </dgm:pt>
    <dgm:pt modelId="{C6A0BC8C-BA62-4F2F-8CAE-935324658D25}" type="pres">
      <dgm:prSet presAssocID="{9315AA4E-4DDC-4971-8E4D-9BDD9B2625ED}" presName="ParentBackground" presStyleLbl="fgAcc1" presStyleIdx="0" presStyleCnt="3"/>
      <dgm:spPr/>
      <dgm:t>
        <a:bodyPr/>
        <a:lstStyle/>
        <a:p>
          <a:endParaRPr lang="es-CR"/>
        </a:p>
      </dgm:t>
    </dgm:pt>
    <dgm:pt modelId="{F0AFE1D4-BE93-48ED-8589-E25DA5BA62E7}" type="pres">
      <dgm:prSet presAssocID="{9315AA4E-4DDC-4971-8E4D-9BDD9B2625ED}" presName="Parent3" presStyleLbl="revTx" presStyleIdx="0" presStyleCnt="0">
        <dgm:presLayoutVars>
          <dgm:chMax val="1"/>
          <dgm:chPref val="1"/>
          <dgm:bulletEnabled val="1"/>
        </dgm:presLayoutVars>
      </dgm:prSet>
      <dgm:spPr/>
      <dgm:t>
        <a:bodyPr/>
        <a:lstStyle/>
        <a:p>
          <a:endParaRPr lang="es-CR"/>
        </a:p>
      </dgm:t>
    </dgm:pt>
    <dgm:pt modelId="{F2CD0DF3-6360-49D5-8A53-E7D7A0A99543}" type="pres">
      <dgm:prSet presAssocID="{9D84D416-DB60-48A8-9E6D-E9E9BDF9C89E}" presName="Accent2" presStyleCnt="0"/>
      <dgm:spPr/>
    </dgm:pt>
    <dgm:pt modelId="{6ABF3218-821A-4266-8C1C-055E6DAA23B4}" type="pres">
      <dgm:prSet presAssocID="{9D84D416-DB60-48A8-9E6D-E9E9BDF9C89E}" presName="Accent" presStyleLbl="node1" presStyleIdx="1" presStyleCnt="3"/>
      <dgm:spPr/>
    </dgm:pt>
    <dgm:pt modelId="{DC3AD1A2-B447-4A74-B0B8-F60F6AFF916A}" type="pres">
      <dgm:prSet presAssocID="{9D84D416-DB60-48A8-9E6D-E9E9BDF9C89E}" presName="ParentBackground2" presStyleCnt="0"/>
      <dgm:spPr/>
    </dgm:pt>
    <dgm:pt modelId="{B2AD6F06-D7F1-47BA-9BA9-3F28139B0362}" type="pres">
      <dgm:prSet presAssocID="{9D84D416-DB60-48A8-9E6D-E9E9BDF9C89E}" presName="ParentBackground" presStyleLbl="fgAcc1" presStyleIdx="1" presStyleCnt="3" custLinFactNeighborX="-2018" custLinFactNeighborY="3519"/>
      <dgm:spPr/>
      <dgm:t>
        <a:bodyPr/>
        <a:lstStyle/>
        <a:p>
          <a:endParaRPr lang="es-CR"/>
        </a:p>
      </dgm:t>
    </dgm:pt>
    <dgm:pt modelId="{4B9707E9-494B-4831-9B2F-68AE3F279CD8}" type="pres">
      <dgm:prSet presAssocID="{9D84D416-DB60-48A8-9E6D-E9E9BDF9C89E}" presName="Parent2" presStyleLbl="revTx" presStyleIdx="0" presStyleCnt="0">
        <dgm:presLayoutVars>
          <dgm:chMax val="1"/>
          <dgm:chPref val="1"/>
          <dgm:bulletEnabled val="1"/>
        </dgm:presLayoutVars>
      </dgm:prSet>
      <dgm:spPr/>
      <dgm:t>
        <a:bodyPr/>
        <a:lstStyle/>
        <a:p>
          <a:endParaRPr lang="es-CR"/>
        </a:p>
      </dgm:t>
    </dgm:pt>
    <dgm:pt modelId="{7FD01488-211D-4996-8D46-2FEC2E3B05EF}" type="pres">
      <dgm:prSet presAssocID="{C41E1F3E-083B-495C-8531-28235426EE9D}" presName="Accent1" presStyleCnt="0"/>
      <dgm:spPr/>
    </dgm:pt>
    <dgm:pt modelId="{FCAB4263-C4A6-4E0B-8781-72B2740FE0FD}" type="pres">
      <dgm:prSet presAssocID="{C41E1F3E-083B-495C-8531-28235426EE9D}" presName="Accent" presStyleLbl="node1" presStyleIdx="2" presStyleCnt="3"/>
      <dgm:spPr/>
    </dgm:pt>
    <dgm:pt modelId="{B9F72836-60BD-4EBE-B393-F07CAA3AD968}" type="pres">
      <dgm:prSet presAssocID="{C41E1F3E-083B-495C-8531-28235426EE9D}" presName="ParentBackground1" presStyleCnt="0"/>
      <dgm:spPr/>
    </dgm:pt>
    <dgm:pt modelId="{178610EF-D59E-41F3-9621-F0D876DA0549}" type="pres">
      <dgm:prSet presAssocID="{C41E1F3E-083B-495C-8531-28235426EE9D}" presName="ParentBackground" presStyleLbl="fgAcc1" presStyleIdx="2" presStyleCnt="3"/>
      <dgm:spPr/>
      <dgm:t>
        <a:bodyPr/>
        <a:lstStyle/>
        <a:p>
          <a:endParaRPr lang="es-CR"/>
        </a:p>
      </dgm:t>
    </dgm:pt>
    <dgm:pt modelId="{7EFF3651-941A-469E-9DAF-A56643F3D1A5}" type="pres">
      <dgm:prSet presAssocID="{C41E1F3E-083B-495C-8531-28235426EE9D}" presName="Parent1" presStyleLbl="revTx" presStyleIdx="0" presStyleCnt="0">
        <dgm:presLayoutVars>
          <dgm:chMax val="1"/>
          <dgm:chPref val="1"/>
          <dgm:bulletEnabled val="1"/>
        </dgm:presLayoutVars>
      </dgm:prSet>
      <dgm:spPr/>
      <dgm:t>
        <a:bodyPr/>
        <a:lstStyle/>
        <a:p>
          <a:endParaRPr lang="es-CR"/>
        </a:p>
      </dgm:t>
    </dgm:pt>
  </dgm:ptLst>
  <dgm:cxnLst>
    <dgm:cxn modelId="{649E098D-97CC-46E0-9E77-5AE06D30EDA0}" srcId="{3F4A9483-CA1E-4466-87D8-4857F837B2E2}" destId="{C41E1F3E-083B-495C-8531-28235426EE9D}" srcOrd="0" destOrd="0" parTransId="{80DAC5B2-3916-48ED-87CE-7B285D07CDE7}" sibTransId="{E00E67B0-21A5-497F-BA09-6F4E7C70C24E}"/>
    <dgm:cxn modelId="{E36B8435-8701-4112-A301-453D86180E0A}" type="presOf" srcId="{C41E1F3E-083B-495C-8531-28235426EE9D}" destId="{7EFF3651-941A-469E-9DAF-A56643F3D1A5}" srcOrd="1" destOrd="0" presId="urn:microsoft.com/office/officeart/2011/layout/CircleProcess"/>
    <dgm:cxn modelId="{7AA3543B-A1B3-4C95-9A9E-FD282506ED23}" type="presOf" srcId="{9315AA4E-4DDC-4971-8E4D-9BDD9B2625ED}" destId="{F0AFE1D4-BE93-48ED-8589-E25DA5BA62E7}" srcOrd="1" destOrd="0" presId="urn:microsoft.com/office/officeart/2011/layout/CircleProcess"/>
    <dgm:cxn modelId="{1AA82098-25B1-4707-88BA-6BCFC3672E99}" type="presOf" srcId="{C41E1F3E-083B-495C-8531-28235426EE9D}" destId="{178610EF-D59E-41F3-9621-F0D876DA0549}" srcOrd="0" destOrd="0" presId="urn:microsoft.com/office/officeart/2011/layout/CircleProcess"/>
    <dgm:cxn modelId="{D08ECCD3-1221-49BC-9060-3BB28580A113}" srcId="{3F4A9483-CA1E-4466-87D8-4857F837B2E2}" destId="{9D84D416-DB60-48A8-9E6D-E9E9BDF9C89E}" srcOrd="1" destOrd="0" parTransId="{FA02000B-8DBF-4445-875C-0D8A678AA9DC}" sibTransId="{44B71F35-B2DB-4A28-87D3-703D5281081F}"/>
    <dgm:cxn modelId="{7D0B2FB4-06F0-47B8-B1B7-3BCF71CFAD37}" srcId="{3F4A9483-CA1E-4466-87D8-4857F837B2E2}" destId="{9315AA4E-4DDC-4971-8E4D-9BDD9B2625ED}" srcOrd="2" destOrd="0" parTransId="{559132CA-CDB1-40E3-AD3F-B521A0223AAC}" sibTransId="{B8AC0880-E352-4621-9789-16FA1A275447}"/>
    <dgm:cxn modelId="{BAA7A560-E5D0-454F-8962-5E69D7EEA4AD}" type="presOf" srcId="{9315AA4E-4DDC-4971-8E4D-9BDD9B2625ED}" destId="{C6A0BC8C-BA62-4F2F-8CAE-935324658D25}" srcOrd="0" destOrd="0" presId="urn:microsoft.com/office/officeart/2011/layout/CircleProcess"/>
    <dgm:cxn modelId="{4681E211-C67B-41EC-9800-E90B8B1B1280}" type="presOf" srcId="{9D84D416-DB60-48A8-9E6D-E9E9BDF9C89E}" destId="{4B9707E9-494B-4831-9B2F-68AE3F279CD8}" srcOrd="1" destOrd="0" presId="urn:microsoft.com/office/officeart/2011/layout/CircleProcess"/>
    <dgm:cxn modelId="{40430DA9-9E3B-4C6C-A37E-CCC0746B522A}" type="presOf" srcId="{9D84D416-DB60-48A8-9E6D-E9E9BDF9C89E}" destId="{B2AD6F06-D7F1-47BA-9BA9-3F28139B0362}" srcOrd="0" destOrd="0" presId="urn:microsoft.com/office/officeart/2011/layout/CircleProcess"/>
    <dgm:cxn modelId="{8418640E-D3DF-4C62-9147-230E119DE42C}" type="presOf" srcId="{3F4A9483-CA1E-4466-87D8-4857F837B2E2}" destId="{2FE7DDBB-BE24-4572-BA85-767AF6C9CF68}" srcOrd="0" destOrd="0" presId="urn:microsoft.com/office/officeart/2011/layout/CircleProcess"/>
    <dgm:cxn modelId="{CF6C1635-6169-4AE4-AF20-6991287EEAFE}" type="presParOf" srcId="{2FE7DDBB-BE24-4572-BA85-767AF6C9CF68}" destId="{43E76A58-D1C3-4EE4-9AE3-4411D8DC8ECB}" srcOrd="0" destOrd="0" presId="urn:microsoft.com/office/officeart/2011/layout/CircleProcess"/>
    <dgm:cxn modelId="{0E0BA3FE-F26A-4DEF-9901-576D44791AE5}" type="presParOf" srcId="{43E76A58-D1C3-4EE4-9AE3-4411D8DC8ECB}" destId="{14D94535-2B62-4AA9-8369-CC9F63C8C8C1}" srcOrd="0" destOrd="0" presId="urn:microsoft.com/office/officeart/2011/layout/CircleProcess"/>
    <dgm:cxn modelId="{F616E597-8527-4039-B5FE-ACF3EDF3BE87}" type="presParOf" srcId="{2FE7DDBB-BE24-4572-BA85-767AF6C9CF68}" destId="{1302C53F-0824-4EBC-A1BF-D0D6F1B595BE}" srcOrd="1" destOrd="0" presId="urn:microsoft.com/office/officeart/2011/layout/CircleProcess"/>
    <dgm:cxn modelId="{B2658BFB-5D96-4719-9C03-C783C777E2E0}" type="presParOf" srcId="{1302C53F-0824-4EBC-A1BF-D0D6F1B595BE}" destId="{C6A0BC8C-BA62-4F2F-8CAE-935324658D25}" srcOrd="0" destOrd="0" presId="urn:microsoft.com/office/officeart/2011/layout/CircleProcess"/>
    <dgm:cxn modelId="{FB6F9BB7-F0D3-4357-9470-19B8F08CF039}" type="presParOf" srcId="{2FE7DDBB-BE24-4572-BA85-767AF6C9CF68}" destId="{F0AFE1D4-BE93-48ED-8589-E25DA5BA62E7}" srcOrd="2" destOrd="0" presId="urn:microsoft.com/office/officeart/2011/layout/CircleProcess"/>
    <dgm:cxn modelId="{BC1E65EE-6A62-4B3E-89F7-C2E9128927A7}" type="presParOf" srcId="{2FE7DDBB-BE24-4572-BA85-767AF6C9CF68}" destId="{F2CD0DF3-6360-49D5-8A53-E7D7A0A99543}" srcOrd="3" destOrd="0" presId="urn:microsoft.com/office/officeart/2011/layout/CircleProcess"/>
    <dgm:cxn modelId="{199D66C4-B797-4005-8E9E-E52FB8FA9AF3}" type="presParOf" srcId="{F2CD0DF3-6360-49D5-8A53-E7D7A0A99543}" destId="{6ABF3218-821A-4266-8C1C-055E6DAA23B4}" srcOrd="0" destOrd="0" presId="urn:microsoft.com/office/officeart/2011/layout/CircleProcess"/>
    <dgm:cxn modelId="{60DAF93F-6958-4056-A1DB-EC419F123DC3}" type="presParOf" srcId="{2FE7DDBB-BE24-4572-BA85-767AF6C9CF68}" destId="{DC3AD1A2-B447-4A74-B0B8-F60F6AFF916A}" srcOrd="4" destOrd="0" presId="urn:microsoft.com/office/officeart/2011/layout/CircleProcess"/>
    <dgm:cxn modelId="{5166BF15-B9E0-493E-A7DF-2D421A02C4F9}" type="presParOf" srcId="{DC3AD1A2-B447-4A74-B0B8-F60F6AFF916A}" destId="{B2AD6F06-D7F1-47BA-9BA9-3F28139B0362}" srcOrd="0" destOrd="0" presId="urn:microsoft.com/office/officeart/2011/layout/CircleProcess"/>
    <dgm:cxn modelId="{CAE111B7-7BBC-4D28-B59C-C0219FD819FC}" type="presParOf" srcId="{2FE7DDBB-BE24-4572-BA85-767AF6C9CF68}" destId="{4B9707E9-494B-4831-9B2F-68AE3F279CD8}" srcOrd="5" destOrd="0" presId="urn:microsoft.com/office/officeart/2011/layout/CircleProcess"/>
    <dgm:cxn modelId="{A3557A7D-8D9B-4847-8C11-D38F4590539E}" type="presParOf" srcId="{2FE7DDBB-BE24-4572-BA85-767AF6C9CF68}" destId="{7FD01488-211D-4996-8D46-2FEC2E3B05EF}" srcOrd="6" destOrd="0" presId="urn:microsoft.com/office/officeart/2011/layout/CircleProcess"/>
    <dgm:cxn modelId="{79A248FB-72DF-4F2B-A554-F6098DDA4212}" type="presParOf" srcId="{7FD01488-211D-4996-8D46-2FEC2E3B05EF}" destId="{FCAB4263-C4A6-4E0B-8781-72B2740FE0FD}" srcOrd="0" destOrd="0" presId="urn:microsoft.com/office/officeart/2011/layout/CircleProcess"/>
    <dgm:cxn modelId="{748A3866-B3B2-4D8D-B73B-FF9A9367DEA3}" type="presParOf" srcId="{2FE7DDBB-BE24-4572-BA85-767AF6C9CF68}" destId="{B9F72836-60BD-4EBE-B393-F07CAA3AD968}" srcOrd="7" destOrd="0" presId="urn:microsoft.com/office/officeart/2011/layout/CircleProcess"/>
    <dgm:cxn modelId="{EF1D7B19-6C86-4C75-831C-458AC64692D4}" type="presParOf" srcId="{B9F72836-60BD-4EBE-B393-F07CAA3AD968}" destId="{178610EF-D59E-41F3-9621-F0D876DA0549}" srcOrd="0" destOrd="0" presId="urn:microsoft.com/office/officeart/2011/layout/CircleProcess"/>
    <dgm:cxn modelId="{EB4B6207-C3D1-40A5-9874-C15FAA42CFEB}" type="presParOf" srcId="{2FE7DDBB-BE24-4572-BA85-767AF6C9CF68}" destId="{7EFF3651-941A-469E-9DAF-A56643F3D1A5}" srcOrd="8"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7791EF-52E6-4F53-92BF-3A2A1F92E995}">
      <dsp:nvSpPr>
        <dsp:cNvPr id="0" name=""/>
        <dsp:cNvSpPr/>
      </dsp:nvSpPr>
      <dsp:spPr>
        <a:xfrm>
          <a:off x="0" y="21334"/>
          <a:ext cx="7303442" cy="599040"/>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kern="1200" dirty="0">
              <a:latin typeface="Sanskrit Text" panose="02020503050405020304" pitchFamily="18" charset="0"/>
              <a:cs typeface="Sanskrit Text" panose="02020503050405020304" pitchFamily="18" charset="0"/>
            </a:rPr>
            <a:t>Contexto General de Microcredenciales</a:t>
          </a:r>
          <a:endParaRPr lang="en-US" sz="2000" kern="1200" dirty="0">
            <a:latin typeface="Sanskrit Text" panose="02020503050405020304" pitchFamily="18" charset="0"/>
            <a:cs typeface="Sanskrit Text" panose="02020503050405020304" pitchFamily="18" charset="0"/>
          </a:endParaRPr>
        </a:p>
      </dsp:txBody>
      <dsp:txXfrm>
        <a:off x="0" y="21334"/>
        <a:ext cx="7303442" cy="599040"/>
      </dsp:txXfrm>
    </dsp:sp>
    <dsp:sp modelId="{547ED22D-8D57-4F2D-A2E0-BDD12231741C}">
      <dsp:nvSpPr>
        <dsp:cNvPr id="0" name=""/>
        <dsp:cNvSpPr/>
      </dsp:nvSpPr>
      <dsp:spPr>
        <a:xfrm>
          <a:off x="0" y="620374"/>
          <a:ext cx="730344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8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Definición</a:t>
          </a:r>
          <a:endParaRPr lang="en-US" sz="1600" kern="1200" dirty="0">
            <a:latin typeface="Sanskrit Text" panose="02020503050405020304" pitchFamily="18" charset="0"/>
            <a:cs typeface="Sanskrit Text" panose="02020503050405020304" pitchFamily="18" charset="0"/>
          </a:endParaRPr>
        </a:p>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Microcredenciales en el mundo</a:t>
          </a:r>
          <a:endParaRPr lang="en-US" sz="1600" kern="1200" dirty="0">
            <a:latin typeface="Sanskrit Text" panose="02020503050405020304" pitchFamily="18" charset="0"/>
            <a:cs typeface="Sanskrit Text" panose="02020503050405020304" pitchFamily="18" charset="0"/>
          </a:endParaRPr>
        </a:p>
      </dsp:txBody>
      <dsp:txXfrm>
        <a:off x="0" y="620374"/>
        <a:ext cx="7303442" cy="529920"/>
      </dsp:txXfrm>
    </dsp:sp>
    <dsp:sp modelId="{7DE441F2-A5AE-42EE-A46D-064A10D96751}">
      <dsp:nvSpPr>
        <dsp:cNvPr id="0" name=""/>
        <dsp:cNvSpPr/>
      </dsp:nvSpPr>
      <dsp:spPr>
        <a:xfrm>
          <a:off x="0" y="1150294"/>
          <a:ext cx="7303442" cy="599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R" sz="1800" kern="1200" dirty="0">
              <a:latin typeface="Sanskrit Text" panose="02020503050405020304" pitchFamily="18" charset="0"/>
              <a:cs typeface="Sanskrit Text" panose="02020503050405020304" pitchFamily="18" charset="0"/>
            </a:rPr>
            <a:t>Grupo de Investigación UNED</a:t>
          </a:r>
          <a:endParaRPr lang="en-US" sz="1800" kern="1200" dirty="0">
            <a:latin typeface="Sanskrit Text" panose="02020503050405020304" pitchFamily="18" charset="0"/>
            <a:cs typeface="Sanskrit Text" panose="02020503050405020304" pitchFamily="18" charset="0"/>
          </a:endParaRPr>
        </a:p>
      </dsp:txBody>
      <dsp:txXfrm>
        <a:off x="0" y="1150294"/>
        <a:ext cx="7303442" cy="599040"/>
      </dsp:txXfrm>
    </dsp:sp>
    <dsp:sp modelId="{C0BB5619-220A-4640-BF58-434F13DE2533}">
      <dsp:nvSpPr>
        <dsp:cNvPr id="0" name=""/>
        <dsp:cNvSpPr/>
      </dsp:nvSpPr>
      <dsp:spPr>
        <a:xfrm>
          <a:off x="0" y="1749334"/>
          <a:ext cx="7303442"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8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Historia</a:t>
          </a:r>
          <a:endParaRPr lang="en-US" sz="1600" kern="1200" dirty="0">
            <a:latin typeface="Sanskrit Text" panose="02020503050405020304" pitchFamily="18" charset="0"/>
            <a:cs typeface="Sanskrit Text" panose="02020503050405020304" pitchFamily="18" charset="0"/>
          </a:endParaRPr>
        </a:p>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Alianzas</a:t>
          </a:r>
          <a:endParaRPr lang="en-US" sz="1600" kern="1200" dirty="0">
            <a:latin typeface="Sanskrit Text" panose="02020503050405020304" pitchFamily="18" charset="0"/>
            <a:cs typeface="Sanskrit Text" panose="02020503050405020304" pitchFamily="18" charset="0"/>
          </a:endParaRPr>
        </a:p>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Avances</a:t>
          </a:r>
          <a:endParaRPr lang="en-US" sz="1600" kern="1200" dirty="0">
            <a:latin typeface="Sanskrit Text" panose="02020503050405020304" pitchFamily="18" charset="0"/>
            <a:cs typeface="Sanskrit Text" panose="02020503050405020304" pitchFamily="18" charset="0"/>
          </a:endParaRPr>
        </a:p>
      </dsp:txBody>
      <dsp:txXfrm>
        <a:off x="0" y="1749334"/>
        <a:ext cx="7303442" cy="778320"/>
      </dsp:txXfrm>
    </dsp:sp>
    <dsp:sp modelId="{143E0304-A8A4-4BB9-A42E-6069A59DF68B}">
      <dsp:nvSpPr>
        <dsp:cNvPr id="0" name=""/>
        <dsp:cNvSpPr/>
      </dsp:nvSpPr>
      <dsp:spPr>
        <a:xfrm>
          <a:off x="0" y="2527654"/>
          <a:ext cx="7303442" cy="599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R" sz="1800" kern="1200" dirty="0">
              <a:latin typeface="Sanskrit Text" panose="02020503050405020304" pitchFamily="18" charset="0"/>
              <a:cs typeface="Sanskrit Text" panose="02020503050405020304" pitchFamily="18" charset="0"/>
            </a:rPr>
            <a:t>Consulta Nacional sobre Microcredenciales</a:t>
          </a:r>
          <a:endParaRPr lang="en-US" sz="1800" kern="1200" dirty="0">
            <a:latin typeface="Sanskrit Text" panose="02020503050405020304" pitchFamily="18" charset="0"/>
            <a:cs typeface="Sanskrit Text" panose="02020503050405020304" pitchFamily="18" charset="0"/>
          </a:endParaRPr>
        </a:p>
      </dsp:txBody>
      <dsp:txXfrm>
        <a:off x="0" y="2527654"/>
        <a:ext cx="7303442" cy="599040"/>
      </dsp:txXfrm>
    </dsp:sp>
    <dsp:sp modelId="{ED982443-FDC7-46A2-B1F8-56B93C6968BF}">
      <dsp:nvSpPr>
        <dsp:cNvPr id="0" name=""/>
        <dsp:cNvSpPr/>
      </dsp:nvSpPr>
      <dsp:spPr>
        <a:xfrm>
          <a:off x="0" y="3126694"/>
          <a:ext cx="7303442"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8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Definición de la Consulta</a:t>
          </a:r>
          <a:endParaRPr lang="en-US" sz="1600" kern="1200" dirty="0">
            <a:latin typeface="Sanskrit Text" panose="02020503050405020304" pitchFamily="18" charset="0"/>
            <a:cs typeface="Sanskrit Text" panose="02020503050405020304" pitchFamily="18" charset="0"/>
          </a:endParaRPr>
        </a:p>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Aplicación</a:t>
          </a:r>
          <a:endParaRPr lang="en-US" sz="1600" kern="1200" dirty="0">
            <a:latin typeface="Sanskrit Text" panose="02020503050405020304" pitchFamily="18" charset="0"/>
            <a:cs typeface="Sanskrit Text" panose="02020503050405020304" pitchFamily="18" charset="0"/>
          </a:endParaRPr>
        </a:p>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Aplicación en América Central</a:t>
          </a:r>
          <a:endParaRPr lang="en-US" sz="1400" kern="1200" dirty="0">
            <a:latin typeface="Sanskrit Text" panose="02020503050405020304" pitchFamily="18" charset="0"/>
            <a:cs typeface="Sanskrit Text" panose="02020503050405020304" pitchFamily="18" charset="0"/>
          </a:endParaRPr>
        </a:p>
      </dsp:txBody>
      <dsp:txXfrm>
        <a:off x="0" y="3126694"/>
        <a:ext cx="7303442" cy="778320"/>
      </dsp:txXfrm>
    </dsp:sp>
    <dsp:sp modelId="{00B21236-48C8-4EC9-9D50-30BE18F6F0FC}">
      <dsp:nvSpPr>
        <dsp:cNvPr id="0" name=""/>
        <dsp:cNvSpPr/>
      </dsp:nvSpPr>
      <dsp:spPr>
        <a:xfrm>
          <a:off x="0" y="3905014"/>
          <a:ext cx="7303442" cy="599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R" sz="1800" kern="1200" dirty="0">
              <a:latin typeface="Sanskrit Text" panose="02020503050405020304" pitchFamily="18" charset="0"/>
              <a:cs typeface="Sanskrit Text" panose="02020503050405020304" pitchFamily="18" charset="0"/>
            </a:rPr>
            <a:t>Prospectiva</a:t>
          </a:r>
          <a:endParaRPr lang="en-US" sz="1800" kern="1200" dirty="0">
            <a:latin typeface="Sanskrit Text" panose="02020503050405020304" pitchFamily="18" charset="0"/>
            <a:cs typeface="Sanskrit Text" panose="02020503050405020304" pitchFamily="18" charset="0"/>
          </a:endParaRPr>
        </a:p>
      </dsp:txBody>
      <dsp:txXfrm>
        <a:off x="0" y="3905014"/>
        <a:ext cx="7303442" cy="599040"/>
      </dsp:txXfrm>
    </dsp:sp>
    <dsp:sp modelId="{AFE12C9E-7DEB-496A-8635-753A01D3E7B7}">
      <dsp:nvSpPr>
        <dsp:cNvPr id="0" name=""/>
        <dsp:cNvSpPr/>
      </dsp:nvSpPr>
      <dsp:spPr>
        <a:xfrm>
          <a:off x="0" y="4504054"/>
          <a:ext cx="730344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8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Ecosistema para microcredenciales en Costa Rica</a:t>
          </a:r>
          <a:endParaRPr lang="en-US" sz="1600" kern="1200" dirty="0">
            <a:latin typeface="Sanskrit Text" panose="02020503050405020304" pitchFamily="18" charset="0"/>
            <a:cs typeface="Sanskrit Text" panose="02020503050405020304" pitchFamily="18" charset="0"/>
          </a:endParaRPr>
        </a:p>
        <a:p>
          <a:pPr marL="171450" lvl="1" indent="-171450" algn="l" defTabSz="711200">
            <a:lnSpc>
              <a:spcPct val="90000"/>
            </a:lnSpc>
            <a:spcBef>
              <a:spcPct val="0"/>
            </a:spcBef>
            <a:spcAft>
              <a:spcPct val="20000"/>
            </a:spcAft>
            <a:buChar char="••"/>
          </a:pPr>
          <a:r>
            <a:rPr lang="es-CR" sz="1600" kern="1200" dirty="0">
              <a:latin typeface="Sanskrit Text" panose="02020503050405020304" pitchFamily="18" charset="0"/>
              <a:cs typeface="Sanskrit Text" panose="02020503050405020304" pitchFamily="18" charset="0"/>
            </a:rPr>
            <a:t>Algunas consideraciones</a:t>
          </a:r>
          <a:endParaRPr lang="en-US" sz="1600" kern="1200" dirty="0">
            <a:latin typeface="Sanskrit Text" panose="02020503050405020304" pitchFamily="18" charset="0"/>
            <a:cs typeface="Sanskrit Text" panose="02020503050405020304" pitchFamily="18" charset="0"/>
          </a:endParaRPr>
        </a:p>
      </dsp:txBody>
      <dsp:txXfrm>
        <a:off x="0" y="4504054"/>
        <a:ext cx="7303442" cy="529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D94535-2B62-4AA9-8369-CC9F63C8C8C1}">
      <dsp:nvSpPr>
        <dsp:cNvPr id="0" name=""/>
        <dsp:cNvSpPr/>
      </dsp:nvSpPr>
      <dsp:spPr>
        <a:xfrm>
          <a:off x="4981332" y="1021560"/>
          <a:ext cx="2172945" cy="21733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0BC8C-BA62-4F2F-8CAE-935324658D25}">
      <dsp:nvSpPr>
        <dsp:cNvPr id="0" name=""/>
        <dsp:cNvSpPr/>
      </dsp:nvSpPr>
      <dsp:spPr>
        <a:xfrm>
          <a:off x="5053481" y="1094017"/>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R" sz="2800" b="1" kern="1200" dirty="0" smtClean="0"/>
            <a:t>2019</a:t>
          </a:r>
          <a:r>
            <a:rPr lang="es-CR" sz="2800" kern="1200" dirty="0" smtClean="0"/>
            <a:t> </a:t>
          </a:r>
          <a:r>
            <a:rPr lang="es-CR" sz="2800" kern="1200" smtClean="0"/>
            <a:t>ICDE Dublín</a:t>
          </a:r>
          <a:endParaRPr lang="en-US" sz="2800" kern="1200" dirty="0"/>
        </a:p>
      </dsp:txBody>
      <dsp:txXfrm>
        <a:off x="5343490" y="1383848"/>
        <a:ext cx="1448630" cy="1448771"/>
      </dsp:txXfrm>
    </dsp:sp>
    <dsp:sp modelId="{6ABF3218-821A-4266-8C1C-055E6DAA23B4}">
      <dsp:nvSpPr>
        <dsp:cNvPr id="0" name=""/>
        <dsp:cNvSpPr/>
      </dsp:nvSpPr>
      <dsp:spPr>
        <a:xfrm rot="2700000">
          <a:off x="2738148" y="1024187"/>
          <a:ext cx="2167711" cy="216771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D6F06-D7F1-47BA-9BA9-3F28139B0362}">
      <dsp:nvSpPr>
        <dsp:cNvPr id="0" name=""/>
        <dsp:cNvSpPr/>
      </dsp:nvSpPr>
      <dsp:spPr>
        <a:xfrm>
          <a:off x="2807680" y="1094017"/>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R" sz="2800" b="1" kern="1200" dirty="0" smtClean="0"/>
            <a:t>2018</a:t>
          </a:r>
          <a:r>
            <a:rPr lang="es-CR" sz="2800" kern="1200" dirty="0" smtClean="0"/>
            <a:t> PROIFED-OEUNED</a:t>
          </a:r>
          <a:endParaRPr lang="en-US" sz="2800" kern="1200" dirty="0"/>
        </a:p>
      </dsp:txBody>
      <dsp:txXfrm>
        <a:off x="3097689" y="1383848"/>
        <a:ext cx="1448630" cy="1448771"/>
      </dsp:txXfrm>
    </dsp:sp>
    <dsp:sp modelId="{FCAB4263-C4A6-4E0B-8781-72B2740FE0FD}">
      <dsp:nvSpPr>
        <dsp:cNvPr id="0" name=""/>
        <dsp:cNvSpPr/>
      </dsp:nvSpPr>
      <dsp:spPr>
        <a:xfrm rot="2700000">
          <a:off x="492347" y="1024187"/>
          <a:ext cx="2167711" cy="216771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610EF-D59E-41F3-9621-F0D876DA0549}">
      <dsp:nvSpPr>
        <dsp:cNvPr id="0" name=""/>
        <dsp:cNvSpPr/>
      </dsp:nvSpPr>
      <dsp:spPr>
        <a:xfrm>
          <a:off x="561879" y="1094017"/>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R" sz="2800" b="1" kern="1200" dirty="0"/>
            <a:t>2017</a:t>
          </a:r>
          <a:r>
            <a:rPr lang="es-CR" sz="2800" kern="1200" dirty="0"/>
            <a:t> ICDE Toronto</a:t>
          </a:r>
          <a:endParaRPr lang="en-US" sz="2000" kern="1200" dirty="0"/>
        </a:p>
      </dsp:txBody>
      <dsp:txXfrm>
        <a:off x="851888" y="1383848"/>
        <a:ext cx="1448630" cy="14487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D94535-2B62-4AA9-8369-CC9F63C8C8C1}">
      <dsp:nvSpPr>
        <dsp:cNvPr id="0" name=""/>
        <dsp:cNvSpPr/>
      </dsp:nvSpPr>
      <dsp:spPr>
        <a:xfrm>
          <a:off x="4981332" y="1021560"/>
          <a:ext cx="2172945" cy="21733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0BC8C-BA62-4F2F-8CAE-935324658D25}">
      <dsp:nvSpPr>
        <dsp:cNvPr id="0" name=""/>
        <dsp:cNvSpPr/>
      </dsp:nvSpPr>
      <dsp:spPr>
        <a:xfrm>
          <a:off x="5053481" y="1094017"/>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b="1" kern="1200" dirty="0"/>
            <a:t>2021</a:t>
          </a:r>
          <a:r>
            <a:rPr lang="es-CR" sz="2500" kern="1200" dirty="0"/>
            <a:t> Comisión </a:t>
          </a:r>
          <a:r>
            <a:rPr lang="es-CR" sz="2500" kern="1200" dirty="0" err="1"/>
            <a:t>MicroCred</a:t>
          </a:r>
          <a:endParaRPr lang="en-US" sz="2500" kern="1200" dirty="0"/>
        </a:p>
      </dsp:txBody>
      <dsp:txXfrm>
        <a:off x="5343490" y="1383848"/>
        <a:ext cx="1448630" cy="1448771"/>
      </dsp:txXfrm>
    </dsp:sp>
    <dsp:sp modelId="{6ABF3218-821A-4266-8C1C-055E6DAA23B4}">
      <dsp:nvSpPr>
        <dsp:cNvPr id="0" name=""/>
        <dsp:cNvSpPr/>
      </dsp:nvSpPr>
      <dsp:spPr>
        <a:xfrm rot="2700000">
          <a:off x="2738148" y="1024187"/>
          <a:ext cx="2167711" cy="216771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D6F06-D7F1-47BA-9BA9-3F28139B0362}">
      <dsp:nvSpPr>
        <dsp:cNvPr id="0" name=""/>
        <dsp:cNvSpPr/>
      </dsp:nvSpPr>
      <dsp:spPr>
        <a:xfrm>
          <a:off x="2807680" y="1094017"/>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b="1" kern="1200" dirty="0"/>
            <a:t>2020</a:t>
          </a:r>
          <a:r>
            <a:rPr lang="es-CR" sz="2500" kern="1200" dirty="0"/>
            <a:t> </a:t>
          </a:r>
          <a:r>
            <a:rPr lang="es-CR" sz="2500" kern="1200" dirty="0" smtClean="0"/>
            <a:t>Pandemia</a:t>
          </a:r>
        </a:p>
        <a:p>
          <a:pPr lvl="0" algn="ctr" defTabSz="1111250">
            <a:lnSpc>
              <a:spcPct val="90000"/>
            </a:lnSpc>
            <a:spcBef>
              <a:spcPct val="0"/>
            </a:spcBef>
            <a:spcAft>
              <a:spcPct val="35000"/>
            </a:spcAft>
          </a:pPr>
          <a:endParaRPr lang="es-CR" sz="2500" kern="1200" dirty="0"/>
        </a:p>
      </dsp:txBody>
      <dsp:txXfrm>
        <a:off x="3097689" y="1383848"/>
        <a:ext cx="1448630" cy="1448771"/>
      </dsp:txXfrm>
    </dsp:sp>
    <dsp:sp modelId="{FCAB4263-C4A6-4E0B-8781-72B2740FE0FD}">
      <dsp:nvSpPr>
        <dsp:cNvPr id="0" name=""/>
        <dsp:cNvSpPr/>
      </dsp:nvSpPr>
      <dsp:spPr>
        <a:xfrm rot="2700000">
          <a:off x="492347" y="1024187"/>
          <a:ext cx="2167711" cy="216771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610EF-D59E-41F3-9621-F0D876DA0549}">
      <dsp:nvSpPr>
        <dsp:cNvPr id="0" name=""/>
        <dsp:cNvSpPr/>
      </dsp:nvSpPr>
      <dsp:spPr>
        <a:xfrm>
          <a:off x="561879" y="1094017"/>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R" sz="2800" b="1" kern="1200" dirty="0"/>
            <a:t>2019</a:t>
          </a:r>
          <a:r>
            <a:rPr lang="es-CR" sz="2800" kern="1200" dirty="0"/>
            <a:t> </a:t>
          </a:r>
          <a:r>
            <a:rPr lang="es-CR" sz="2800" kern="1200" dirty="0" smtClean="0"/>
            <a:t>NILDL Irlanda</a:t>
          </a:r>
          <a:endParaRPr lang="en-US" sz="2000" kern="1200" dirty="0"/>
        </a:p>
      </dsp:txBody>
      <dsp:txXfrm>
        <a:off x="851888" y="1383848"/>
        <a:ext cx="1448630" cy="14487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D94535-2B62-4AA9-8369-CC9F63C8C8C1}">
      <dsp:nvSpPr>
        <dsp:cNvPr id="0" name=""/>
        <dsp:cNvSpPr/>
      </dsp:nvSpPr>
      <dsp:spPr>
        <a:xfrm>
          <a:off x="6685770" y="1458481"/>
          <a:ext cx="2000903" cy="20010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0BC8C-BA62-4F2F-8CAE-935324658D25}">
      <dsp:nvSpPr>
        <dsp:cNvPr id="0" name=""/>
        <dsp:cNvSpPr/>
      </dsp:nvSpPr>
      <dsp:spPr>
        <a:xfrm>
          <a:off x="6752695" y="1525193"/>
          <a:ext cx="1867910" cy="186758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es-CR" sz="2800" b="1" kern="1200" dirty="0" smtClean="0"/>
            <a:t>2023</a:t>
          </a:r>
        </a:p>
        <a:p>
          <a:pPr lvl="0" algn="ctr" defTabSz="1244600">
            <a:lnSpc>
              <a:spcPct val="90000"/>
            </a:lnSpc>
            <a:spcBef>
              <a:spcPct val="0"/>
            </a:spcBef>
            <a:spcAft>
              <a:spcPct val="35000"/>
            </a:spcAft>
          </a:pPr>
          <a:r>
            <a:rPr lang="es-CR" sz="2400" kern="1200" dirty="0" smtClean="0"/>
            <a:t>ICDE </a:t>
          </a:r>
          <a:r>
            <a:rPr lang="es-CR" sz="2400" kern="1200" dirty="0"/>
            <a:t>Costa Rica</a:t>
          </a:r>
          <a:endParaRPr lang="en-US" sz="2400" kern="1200" dirty="0"/>
        </a:p>
      </dsp:txBody>
      <dsp:txXfrm>
        <a:off x="7019540" y="1792040"/>
        <a:ext cx="1334221" cy="1333886"/>
      </dsp:txXfrm>
    </dsp:sp>
    <dsp:sp modelId="{D3297D94-C72B-4110-BD1D-24016F484C9A}">
      <dsp:nvSpPr>
        <dsp:cNvPr id="0" name=""/>
        <dsp:cNvSpPr/>
      </dsp:nvSpPr>
      <dsp:spPr>
        <a:xfrm rot="2700000">
          <a:off x="4609344" y="1458340"/>
          <a:ext cx="2000936" cy="20009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EF624-7536-429D-BC97-B3BE6AE4CBEC}">
      <dsp:nvSpPr>
        <dsp:cNvPr id="0" name=""/>
        <dsp:cNvSpPr/>
      </dsp:nvSpPr>
      <dsp:spPr>
        <a:xfrm>
          <a:off x="4684866" y="1525193"/>
          <a:ext cx="1867910" cy="186758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R" sz="2800" b="1" kern="1200" dirty="0" smtClean="0"/>
            <a:t>2023</a:t>
          </a:r>
          <a:r>
            <a:rPr lang="es-CR" sz="2800" kern="1200" dirty="0" smtClean="0"/>
            <a:t> EDEN Irlanda</a:t>
          </a:r>
        </a:p>
      </dsp:txBody>
      <dsp:txXfrm>
        <a:off x="4951711" y="1792040"/>
        <a:ext cx="1334221" cy="1333886"/>
      </dsp:txXfrm>
    </dsp:sp>
    <dsp:sp modelId="{6ABF3218-821A-4266-8C1C-055E6DAA23B4}">
      <dsp:nvSpPr>
        <dsp:cNvPr id="0" name=""/>
        <dsp:cNvSpPr/>
      </dsp:nvSpPr>
      <dsp:spPr>
        <a:xfrm rot="2700000">
          <a:off x="2550095" y="1458340"/>
          <a:ext cx="2000936" cy="20009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D6F06-D7F1-47BA-9BA9-3F28139B0362}">
      <dsp:nvSpPr>
        <dsp:cNvPr id="0" name=""/>
        <dsp:cNvSpPr/>
      </dsp:nvSpPr>
      <dsp:spPr>
        <a:xfrm>
          <a:off x="2579343" y="1590913"/>
          <a:ext cx="1867910" cy="186758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es-CR" sz="2800" b="1" kern="1200" dirty="0" smtClean="0"/>
            <a:t>2022</a:t>
          </a:r>
        </a:p>
        <a:p>
          <a:pPr lvl="0" algn="ctr" defTabSz="1244600">
            <a:lnSpc>
              <a:spcPct val="90000"/>
            </a:lnSpc>
            <a:spcBef>
              <a:spcPct val="0"/>
            </a:spcBef>
            <a:spcAft>
              <a:spcPct val="35000"/>
            </a:spcAft>
          </a:pPr>
          <a:r>
            <a:rPr lang="es-CR" sz="1900" kern="1200" dirty="0" smtClean="0"/>
            <a:t>V Congreso </a:t>
          </a:r>
          <a:r>
            <a:rPr lang="es-CR" sz="1900" kern="1200" dirty="0"/>
            <a:t>Universitario</a:t>
          </a:r>
        </a:p>
      </dsp:txBody>
      <dsp:txXfrm>
        <a:off x="2846187" y="1857760"/>
        <a:ext cx="1334221" cy="1333886"/>
      </dsp:txXfrm>
    </dsp:sp>
    <dsp:sp modelId="{FCAB4263-C4A6-4E0B-8781-72B2740FE0FD}">
      <dsp:nvSpPr>
        <dsp:cNvPr id="0" name=""/>
        <dsp:cNvSpPr/>
      </dsp:nvSpPr>
      <dsp:spPr>
        <a:xfrm rot="2700000">
          <a:off x="482266" y="1458340"/>
          <a:ext cx="2000936" cy="20009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610EF-D59E-41F3-9621-F0D876DA0549}">
      <dsp:nvSpPr>
        <dsp:cNvPr id="0" name=""/>
        <dsp:cNvSpPr/>
      </dsp:nvSpPr>
      <dsp:spPr>
        <a:xfrm>
          <a:off x="549208" y="1525193"/>
          <a:ext cx="1867910" cy="186758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R" sz="2800" b="1" kern="1200" dirty="0"/>
            <a:t>2021</a:t>
          </a:r>
          <a:r>
            <a:rPr lang="es-CR" sz="2800" kern="1200" dirty="0"/>
            <a:t> </a:t>
          </a:r>
          <a:r>
            <a:rPr lang="es-CR" sz="2800" kern="1200" dirty="0" smtClean="0"/>
            <a:t>EADTU</a:t>
          </a:r>
        </a:p>
      </dsp:txBody>
      <dsp:txXfrm>
        <a:off x="816053" y="1792040"/>
        <a:ext cx="1334221" cy="13338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D94535-2B62-4AA9-8369-CC9F63C8C8C1}">
      <dsp:nvSpPr>
        <dsp:cNvPr id="0" name=""/>
        <dsp:cNvSpPr/>
      </dsp:nvSpPr>
      <dsp:spPr>
        <a:xfrm>
          <a:off x="4981332" y="1021560"/>
          <a:ext cx="2172945" cy="21733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0BC8C-BA62-4F2F-8CAE-935324658D25}">
      <dsp:nvSpPr>
        <dsp:cNvPr id="0" name=""/>
        <dsp:cNvSpPr/>
      </dsp:nvSpPr>
      <dsp:spPr>
        <a:xfrm>
          <a:off x="5053481" y="1094017"/>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R" sz="2800" kern="1200" dirty="0"/>
            <a:t>El Futuro…</a:t>
          </a:r>
          <a:endParaRPr lang="en-US" sz="2800" kern="1200" dirty="0"/>
        </a:p>
      </dsp:txBody>
      <dsp:txXfrm>
        <a:off x="5343490" y="1383848"/>
        <a:ext cx="1448630" cy="1448771"/>
      </dsp:txXfrm>
    </dsp:sp>
    <dsp:sp modelId="{6ABF3218-821A-4266-8C1C-055E6DAA23B4}">
      <dsp:nvSpPr>
        <dsp:cNvPr id="0" name=""/>
        <dsp:cNvSpPr/>
      </dsp:nvSpPr>
      <dsp:spPr>
        <a:xfrm rot="2700000">
          <a:off x="2738148" y="1024187"/>
          <a:ext cx="2167711" cy="216771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D6F06-D7F1-47BA-9BA9-3F28139B0362}">
      <dsp:nvSpPr>
        <dsp:cNvPr id="0" name=""/>
        <dsp:cNvSpPr/>
      </dsp:nvSpPr>
      <dsp:spPr>
        <a:xfrm>
          <a:off x="2766742" y="1165398"/>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es-CR" sz="2800" b="1" kern="1200" dirty="0" smtClean="0"/>
            <a:t>2024</a:t>
          </a:r>
        </a:p>
        <a:p>
          <a:pPr lvl="0" algn="ctr" defTabSz="1244600">
            <a:lnSpc>
              <a:spcPct val="90000"/>
            </a:lnSpc>
            <a:spcBef>
              <a:spcPct val="0"/>
            </a:spcBef>
            <a:spcAft>
              <a:spcPct val="35000"/>
            </a:spcAft>
          </a:pPr>
          <a:r>
            <a:rPr lang="es-CR" sz="1800" kern="1200" dirty="0" smtClean="0"/>
            <a:t>Consulta </a:t>
          </a:r>
          <a:r>
            <a:rPr lang="es-CR" sz="1800" kern="1200" dirty="0"/>
            <a:t>Centroamérica</a:t>
          </a:r>
        </a:p>
      </dsp:txBody>
      <dsp:txXfrm>
        <a:off x="3056751" y="1455228"/>
        <a:ext cx="1448630" cy="1448771"/>
      </dsp:txXfrm>
    </dsp:sp>
    <dsp:sp modelId="{FCAB4263-C4A6-4E0B-8781-72B2740FE0FD}">
      <dsp:nvSpPr>
        <dsp:cNvPr id="0" name=""/>
        <dsp:cNvSpPr/>
      </dsp:nvSpPr>
      <dsp:spPr>
        <a:xfrm rot="2700000">
          <a:off x="492347" y="1024187"/>
          <a:ext cx="2167711" cy="216771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610EF-D59E-41F3-9621-F0D876DA0549}">
      <dsp:nvSpPr>
        <dsp:cNvPr id="0" name=""/>
        <dsp:cNvSpPr/>
      </dsp:nvSpPr>
      <dsp:spPr>
        <a:xfrm>
          <a:off x="561879" y="1094017"/>
          <a:ext cx="2028648" cy="20284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CR" sz="2800" b="1" kern="1200" dirty="0"/>
            <a:t>2024</a:t>
          </a:r>
          <a:r>
            <a:rPr lang="es-CR" sz="2800" kern="1200" dirty="0"/>
            <a:t> Consulta Nacional</a:t>
          </a:r>
          <a:endParaRPr lang="en-US" sz="2000" kern="1200" dirty="0"/>
        </a:p>
      </dsp:txBody>
      <dsp:txXfrm>
        <a:off x="851888" y="1383848"/>
        <a:ext cx="1448630" cy="14487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57DD75-9CD2-AEBF-7D0D-A285E76E1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 xmlns:a16="http://schemas.microsoft.com/office/drawing/2014/main" id="{0A78D2A8-BC5D-221E-667A-FA3FA8379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 xmlns:a16="http://schemas.microsoft.com/office/drawing/2014/main" id="{7FEC4920-A04A-7B19-A901-81036061C17F}"/>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5" name="Footer Placeholder 4">
            <a:extLst>
              <a:ext uri="{FF2B5EF4-FFF2-40B4-BE49-F238E27FC236}">
                <a16:creationId xmlns="" xmlns:a16="http://schemas.microsoft.com/office/drawing/2014/main" id="{4DFF5F03-9544-6EB3-639C-765CF9D4371B}"/>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 xmlns:a16="http://schemas.microsoft.com/office/drawing/2014/main" id="{A9F12A1F-7199-1175-7080-973F8A30958A}"/>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262102440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928469-5E08-73EB-25F1-92AB8B39350F}"/>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 xmlns:a16="http://schemas.microsoft.com/office/drawing/2014/main" id="{FDE79720-4C95-A185-E098-080039F1F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 xmlns:a16="http://schemas.microsoft.com/office/drawing/2014/main" id="{A9B03ED0-875D-E589-0B00-94686A5EB8B5}"/>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5" name="Footer Placeholder 4">
            <a:extLst>
              <a:ext uri="{FF2B5EF4-FFF2-40B4-BE49-F238E27FC236}">
                <a16:creationId xmlns="" xmlns:a16="http://schemas.microsoft.com/office/drawing/2014/main" id="{370AC889-94B6-93A6-64C7-5B7438CD07F4}"/>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 xmlns:a16="http://schemas.microsoft.com/office/drawing/2014/main" id="{64FBAE09-10DC-61BD-6136-3E71921D695F}"/>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95333521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B250491-6DAA-AC3C-140F-9613C39FA7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 xmlns:a16="http://schemas.microsoft.com/office/drawing/2014/main" id="{0AF69B39-7C35-1EC7-6589-88771A1618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 xmlns:a16="http://schemas.microsoft.com/office/drawing/2014/main" id="{B850F1A0-7A2F-4211-AFDD-C2B29CF525C9}"/>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5" name="Footer Placeholder 4">
            <a:extLst>
              <a:ext uri="{FF2B5EF4-FFF2-40B4-BE49-F238E27FC236}">
                <a16:creationId xmlns="" xmlns:a16="http://schemas.microsoft.com/office/drawing/2014/main" id="{82AED87D-9FCF-2F99-DD9C-75DC090058C2}"/>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 xmlns:a16="http://schemas.microsoft.com/office/drawing/2014/main" id="{15ED865F-DAB2-81B8-E4E6-9F7B94DD46B6}"/>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32521727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639A4C-43EF-1DDD-6EE9-86200BA979F3}"/>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 xmlns:a16="http://schemas.microsoft.com/office/drawing/2014/main" id="{8EDE5E9C-BA45-B1F9-AD84-2A14FF174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 xmlns:a16="http://schemas.microsoft.com/office/drawing/2014/main" id="{22AD1BD0-C081-830D-91D6-F695C4312679}"/>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5" name="Footer Placeholder 4">
            <a:extLst>
              <a:ext uri="{FF2B5EF4-FFF2-40B4-BE49-F238E27FC236}">
                <a16:creationId xmlns="" xmlns:a16="http://schemas.microsoft.com/office/drawing/2014/main" id="{6E18EF3D-1CDD-BEE0-7B4C-DE085FC6EE80}"/>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 xmlns:a16="http://schemas.microsoft.com/office/drawing/2014/main" id="{4F9E7723-1A44-ADFF-E31A-F32432AC6335}"/>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262142003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C2254F-23AD-EF78-7070-C52896549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 xmlns:a16="http://schemas.microsoft.com/office/drawing/2014/main" id="{816DC8B2-37A2-3FF4-79CA-7E7D8E842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A61C8C-1D2D-71AF-A011-88D023FC80C7}"/>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5" name="Footer Placeholder 4">
            <a:extLst>
              <a:ext uri="{FF2B5EF4-FFF2-40B4-BE49-F238E27FC236}">
                <a16:creationId xmlns="" xmlns:a16="http://schemas.microsoft.com/office/drawing/2014/main" id="{CE8ADAE8-472B-FD30-B8DE-10F918067596}"/>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 xmlns:a16="http://schemas.microsoft.com/office/drawing/2014/main" id="{5BE36889-7EA5-4D58-7893-8D3E1F8D7A04}"/>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794040776"/>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27691-3818-7E96-4C73-A8EBCA3CDBB7}"/>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 xmlns:a16="http://schemas.microsoft.com/office/drawing/2014/main" id="{62188721-840A-9658-4B5D-93009203E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 xmlns:a16="http://schemas.microsoft.com/office/drawing/2014/main" id="{4C6F4626-B153-B436-AC6B-AD075D534D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 xmlns:a16="http://schemas.microsoft.com/office/drawing/2014/main" id="{D0CD64C4-5BA4-8EC6-FCA2-F29465303836}"/>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6" name="Footer Placeholder 5">
            <a:extLst>
              <a:ext uri="{FF2B5EF4-FFF2-40B4-BE49-F238E27FC236}">
                <a16:creationId xmlns="" xmlns:a16="http://schemas.microsoft.com/office/drawing/2014/main" id="{31D8B572-4117-F6A3-6B48-9EDBAD989310}"/>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 xmlns:a16="http://schemas.microsoft.com/office/drawing/2014/main" id="{39D45A26-1B21-05B9-CE06-6E6235CDC9BD}"/>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201642384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A0F8B-847A-E8B5-46DF-B6513E25E906}"/>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 xmlns:a16="http://schemas.microsoft.com/office/drawing/2014/main" id="{05EC6BE1-588C-3761-EA1D-0BC2B00D7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3F104EE-9326-ED3D-E54D-20F48252A4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 xmlns:a16="http://schemas.microsoft.com/office/drawing/2014/main" id="{4E3BF974-3D1D-D33E-3BC4-E112A05CA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1C9D0B9-61A9-FBA5-BDB6-E1ECFED146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 xmlns:a16="http://schemas.microsoft.com/office/drawing/2014/main" id="{F9DF0922-CBD3-2755-5FE6-D6C016061E5D}"/>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8" name="Footer Placeholder 7">
            <a:extLst>
              <a:ext uri="{FF2B5EF4-FFF2-40B4-BE49-F238E27FC236}">
                <a16:creationId xmlns="" xmlns:a16="http://schemas.microsoft.com/office/drawing/2014/main" id="{2B90D838-B542-E130-01B5-D413136E568E}"/>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 xmlns:a16="http://schemas.microsoft.com/office/drawing/2014/main" id="{6FB4F5F3-8041-C045-FD2A-154970601704}"/>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377670323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1FCA03-9D94-65B9-4213-8FE93D1E0C3F}"/>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 xmlns:a16="http://schemas.microsoft.com/office/drawing/2014/main" id="{A484176E-78F6-FD44-3827-238F5BAB4C3A}"/>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4" name="Footer Placeholder 3">
            <a:extLst>
              <a:ext uri="{FF2B5EF4-FFF2-40B4-BE49-F238E27FC236}">
                <a16:creationId xmlns="" xmlns:a16="http://schemas.microsoft.com/office/drawing/2014/main" id="{C1504ADB-35B8-F715-21E1-FDC7367AF0AD}"/>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 xmlns:a16="http://schemas.microsoft.com/office/drawing/2014/main" id="{B3207538-ABCB-7BD8-B410-92647EE85BA6}"/>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227165787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5AB6507-1E0F-342E-9E6D-848932B25DD0}"/>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3" name="Footer Placeholder 2">
            <a:extLst>
              <a:ext uri="{FF2B5EF4-FFF2-40B4-BE49-F238E27FC236}">
                <a16:creationId xmlns="" xmlns:a16="http://schemas.microsoft.com/office/drawing/2014/main" id="{6E4F9EB8-40E5-E834-B5F2-2E54B79A795D}"/>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 xmlns:a16="http://schemas.microsoft.com/office/drawing/2014/main" id="{DBA764B0-144E-F041-A53A-E41B517414BC}"/>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225293377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5545AF-03AB-43E6-38CA-B7464891D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 xmlns:a16="http://schemas.microsoft.com/office/drawing/2014/main" id="{CDF53167-1473-9568-8CE4-66BC841A2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 xmlns:a16="http://schemas.microsoft.com/office/drawing/2014/main" id="{E1A6ACFC-1891-ED31-FBF9-31C8ECBF9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DC56B9-5CB3-4BD1-B8D6-0CA86A037D98}"/>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6" name="Footer Placeholder 5">
            <a:extLst>
              <a:ext uri="{FF2B5EF4-FFF2-40B4-BE49-F238E27FC236}">
                <a16:creationId xmlns="" xmlns:a16="http://schemas.microsoft.com/office/drawing/2014/main" id="{176B6D9F-C112-16CA-27AD-3C662FB3FE30}"/>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 xmlns:a16="http://schemas.microsoft.com/office/drawing/2014/main" id="{91173A65-A492-AAB6-8C26-F6CACA0CFD28}"/>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270642574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4B8BA-1327-9D24-A071-FD9008D11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 xmlns:a16="http://schemas.microsoft.com/office/drawing/2014/main" id="{65133781-3174-0DA8-3EF2-24D20E317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 xmlns:a16="http://schemas.microsoft.com/office/drawing/2014/main" id="{685347D3-788D-4602-4A7C-AB727EEE9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1BEEFBD-1E61-6C91-F132-7FD2498D71D0}"/>
              </a:ext>
            </a:extLst>
          </p:cNvPr>
          <p:cNvSpPr>
            <a:spLocks noGrp="1"/>
          </p:cNvSpPr>
          <p:nvPr>
            <p:ph type="dt" sz="half" idx="10"/>
          </p:nvPr>
        </p:nvSpPr>
        <p:spPr/>
        <p:txBody>
          <a:bodyPr/>
          <a:lstStyle/>
          <a:p>
            <a:fld id="{71C775E2-6DFC-2E40-ACF3-BEA1E014B40C}" type="datetimeFigureOut">
              <a:rPr lang="es-ES_tradnl" smtClean="0"/>
              <a:pPr/>
              <a:t>16/07/2024</a:t>
            </a:fld>
            <a:endParaRPr lang="es-ES_tradnl"/>
          </a:p>
        </p:txBody>
      </p:sp>
      <p:sp>
        <p:nvSpPr>
          <p:cNvPr id="6" name="Footer Placeholder 5">
            <a:extLst>
              <a:ext uri="{FF2B5EF4-FFF2-40B4-BE49-F238E27FC236}">
                <a16:creationId xmlns="" xmlns:a16="http://schemas.microsoft.com/office/drawing/2014/main" id="{4AD50F30-8B94-1212-C48A-4CAD1AD1EFD2}"/>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 xmlns:a16="http://schemas.microsoft.com/office/drawing/2014/main" id="{BBED9DDA-C5BE-C6BD-6C5A-642E1D0962B4}"/>
              </a:ext>
            </a:extLst>
          </p:cNvPr>
          <p:cNvSpPr>
            <a:spLocks noGrp="1"/>
          </p:cNvSpPr>
          <p:nvPr>
            <p:ph type="sldNum" sz="quarter" idx="12"/>
          </p:nvPr>
        </p:nvSpPr>
        <p:spPr/>
        <p:txBody>
          <a:bodyPr/>
          <a:lstStyle/>
          <a:p>
            <a:fld id="{86146016-A6D7-8845-9D66-CB3B632CE858}" type="slidenum">
              <a:rPr lang="es-ES_tradnl" smtClean="0"/>
              <a:pPr/>
              <a:t>‹Nº›</a:t>
            </a:fld>
            <a:endParaRPr lang="es-ES_tradnl"/>
          </a:p>
        </p:txBody>
      </p:sp>
    </p:spTree>
    <p:extLst>
      <p:ext uri="{BB962C8B-B14F-4D97-AF65-F5344CB8AC3E}">
        <p14:creationId xmlns="" xmlns:p14="http://schemas.microsoft.com/office/powerpoint/2010/main" val="301063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A8D3570-AA43-275C-4D13-DEBF68BD6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 xmlns:a16="http://schemas.microsoft.com/office/drawing/2014/main" id="{EFC01145-C554-66DD-31BD-4655B036A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 xmlns:a16="http://schemas.microsoft.com/office/drawing/2014/main" id="{07ACCD90-22ED-31F1-25C8-0F21F02F4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775E2-6DFC-2E40-ACF3-BEA1E014B40C}" type="datetimeFigureOut">
              <a:rPr lang="es-ES_tradnl" smtClean="0"/>
              <a:pPr/>
              <a:t>16/07/2024</a:t>
            </a:fld>
            <a:endParaRPr lang="es-ES_tradnl"/>
          </a:p>
        </p:txBody>
      </p:sp>
      <p:sp>
        <p:nvSpPr>
          <p:cNvPr id="5" name="Footer Placeholder 4">
            <a:extLst>
              <a:ext uri="{FF2B5EF4-FFF2-40B4-BE49-F238E27FC236}">
                <a16:creationId xmlns="" xmlns:a16="http://schemas.microsoft.com/office/drawing/2014/main" id="{41992FA7-D775-D8E4-325F-4DF2760B7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 xmlns:a16="http://schemas.microsoft.com/office/drawing/2014/main" id="{FB3D6A6D-310A-566D-D7DF-74AA3D423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46016-A6D7-8845-9D66-CB3B632CE858}" type="slidenum">
              <a:rPr lang="es-ES_tradnl" smtClean="0"/>
              <a:pPr/>
              <a:t>‹Nº›</a:t>
            </a:fld>
            <a:endParaRPr lang="es-ES_tradnl"/>
          </a:p>
        </p:txBody>
      </p:sp>
      <p:pic>
        <p:nvPicPr>
          <p:cNvPr id="8" name="Picture 7">
            <a:extLst>
              <a:ext uri="{FF2B5EF4-FFF2-40B4-BE49-F238E27FC236}">
                <a16:creationId xmlns="" xmlns:a16="http://schemas.microsoft.com/office/drawing/2014/main" id="{77D95774-540E-CCBD-70A0-AA16E26EF5BA}"/>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 xmlns:p14="http://schemas.microsoft.com/office/powerpoint/2010/main" val="169767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8.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mbarrientos@uned.ac.cr" TargetMode="External"/><Relationship Id="rId3" Type="http://schemas.openxmlformats.org/officeDocument/2006/relationships/image" Target="../media/image39.png"/><Relationship Id="rId7" Type="http://schemas.openxmlformats.org/officeDocument/2006/relationships/hyperlink" Target="mailto:acascanteg@uned.ac.cr"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mbarahona@uned.ac.cr" TargetMode="External"/><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ciu.eu/news/a-milestone-reached-eciu-university-is-the-first-european-alliance-to-issue-e-sealed-micro-credential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D4AAB-886A-3614-3CF2-5322FA4FDBB8}"/>
              </a:ext>
            </a:extLst>
          </p:cNvPr>
          <p:cNvSpPr>
            <a:spLocks noGrp="1"/>
          </p:cNvSpPr>
          <p:nvPr>
            <p:ph type="ctrTitle"/>
          </p:nvPr>
        </p:nvSpPr>
        <p:spPr/>
        <p:txBody>
          <a:bodyPr/>
          <a:lstStyle/>
          <a:p>
            <a:endParaRPr lang="es-ES_tradnl" dirty="0"/>
          </a:p>
        </p:txBody>
      </p:sp>
      <p:sp>
        <p:nvSpPr>
          <p:cNvPr id="3" name="Subtitle 2">
            <a:extLst>
              <a:ext uri="{FF2B5EF4-FFF2-40B4-BE49-F238E27FC236}">
                <a16:creationId xmlns="" xmlns:a16="http://schemas.microsoft.com/office/drawing/2014/main" id="{85E71A25-668B-E79E-8941-9733D739F393}"/>
              </a:ext>
            </a:extLst>
          </p:cNvPr>
          <p:cNvSpPr>
            <a:spLocks noGrp="1"/>
          </p:cNvSpPr>
          <p:nvPr>
            <p:ph type="subTitle" idx="1"/>
          </p:nvPr>
        </p:nvSpPr>
        <p:spPr/>
        <p:txBody>
          <a:bodyPr/>
          <a:lstStyle/>
          <a:p>
            <a:endParaRPr lang="es-ES_tradnl"/>
          </a:p>
        </p:txBody>
      </p:sp>
      <p:pic>
        <p:nvPicPr>
          <p:cNvPr id="5" name="Picture 4">
            <a:extLst>
              <a:ext uri="{FF2B5EF4-FFF2-40B4-BE49-F238E27FC236}">
                <a16:creationId xmlns="" xmlns:a16="http://schemas.microsoft.com/office/drawing/2014/main" id="{5E265082-6D0F-1898-19E0-92E26985F058}"/>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 xmlns:a16="http://schemas.microsoft.com/office/drawing/2014/main" id="{23735F08-0CE6-82A6-5506-159C74258C42}"/>
              </a:ext>
            </a:extLst>
          </p:cNvPr>
          <p:cNvSpPr txBox="1"/>
          <p:nvPr/>
        </p:nvSpPr>
        <p:spPr>
          <a:xfrm>
            <a:off x="10766737" y="6143223"/>
            <a:ext cx="1107583" cy="584775"/>
          </a:xfrm>
          <a:prstGeom prst="rect">
            <a:avLst/>
          </a:prstGeom>
          <a:noFill/>
        </p:spPr>
        <p:txBody>
          <a:bodyPr wrap="square" rtlCol="0">
            <a:spAutoFit/>
          </a:bodyPr>
          <a:lstStyle/>
          <a:p>
            <a:r>
              <a:rPr lang="es-ES_tradnl" sz="3200" b="1" dirty="0">
                <a:solidFill>
                  <a:srgbClr val="26368D"/>
                </a:solidFill>
                <a:latin typeface="Scala Sans" pitchFamily="2" charset="77"/>
              </a:rPr>
              <a:t>2024</a:t>
            </a:r>
          </a:p>
        </p:txBody>
      </p:sp>
      <p:sp>
        <p:nvSpPr>
          <p:cNvPr id="10" name="TextBox 9">
            <a:extLst>
              <a:ext uri="{FF2B5EF4-FFF2-40B4-BE49-F238E27FC236}">
                <a16:creationId xmlns="" xmlns:a16="http://schemas.microsoft.com/office/drawing/2014/main" id="{EED5B8A0-BC11-1CDF-D01A-82CD2BBC2DA2}"/>
              </a:ext>
            </a:extLst>
          </p:cNvPr>
          <p:cNvSpPr txBox="1"/>
          <p:nvPr/>
        </p:nvSpPr>
        <p:spPr>
          <a:xfrm>
            <a:off x="6941712" y="5349875"/>
            <a:ext cx="4932608" cy="1107996"/>
          </a:xfrm>
          <a:prstGeom prst="rect">
            <a:avLst/>
          </a:prstGeom>
          <a:noFill/>
        </p:spPr>
        <p:txBody>
          <a:bodyPr wrap="square" rtlCol="0">
            <a:spAutoFit/>
          </a:bodyPr>
          <a:lstStyle/>
          <a:p>
            <a:r>
              <a:rPr lang="es-ES_tradnl" sz="6600" b="1" dirty="0">
                <a:solidFill>
                  <a:srgbClr val="26368D"/>
                </a:solidFill>
                <a:latin typeface="Scala Sans" pitchFamily="2" charset="77"/>
              </a:rPr>
              <a:t>Presentación</a:t>
            </a:r>
          </a:p>
        </p:txBody>
      </p:sp>
      <p:sp>
        <p:nvSpPr>
          <p:cNvPr id="4" name="TextBox 3">
            <a:extLst>
              <a:ext uri="{FF2B5EF4-FFF2-40B4-BE49-F238E27FC236}">
                <a16:creationId xmlns="" xmlns:a16="http://schemas.microsoft.com/office/drawing/2014/main" id="{97F09FBC-D227-3D81-656B-34660D085B62}"/>
              </a:ext>
            </a:extLst>
          </p:cNvPr>
          <p:cNvSpPr txBox="1"/>
          <p:nvPr/>
        </p:nvSpPr>
        <p:spPr>
          <a:xfrm>
            <a:off x="5151739" y="979458"/>
            <a:ext cx="6571687" cy="3785652"/>
          </a:xfrm>
          <a:prstGeom prst="rect">
            <a:avLst/>
          </a:prstGeom>
          <a:noFill/>
        </p:spPr>
        <p:txBody>
          <a:bodyPr wrap="square" rtlCol="0">
            <a:spAutoFit/>
          </a:bodyPr>
          <a:lstStyle/>
          <a:p>
            <a:r>
              <a:rPr lang="es-CR" sz="3600" i="0" dirty="0">
                <a:solidFill>
                  <a:srgbClr val="050505"/>
                </a:solidFill>
                <a:effectLst/>
                <a:latin typeface="Impact" panose="020B0806030902050204" pitchFamily="34" charset="0"/>
              </a:rPr>
              <a:t>Panorama de las Microcredenciales en Costa Rica:</a:t>
            </a:r>
          </a:p>
          <a:p>
            <a:endParaRPr lang="es-CR" sz="3600" b="1" i="0" dirty="0">
              <a:solidFill>
                <a:srgbClr val="050505"/>
              </a:solidFill>
              <a:effectLst/>
              <a:highlight>
                <a:srgbClr val="FFFFFF"/>
              </a:highlight>
              <a:latin typeface="Segoe UI Historic" panose="020B0502040204020203" pitchFamily="34" charset="0"/>
            </a:endParaRPr>
          </a:p>
          <a:p>
            <a:pPr algn="r"/>
            <a:r>
              <a:rPr lang="es-CR" sz="2400" b="1" dirty="0">
                <a:solidFill>
                  <a:schemeClr val="tx2">
                    <a:lumMod val="75000"/>
                  </a:schemeClr>
                </a:solidFill>
                <a:latin typeface="Sanskrit Text" panose="020B0502040204020203" pitchFamily="18" charset="0"/>
                <a:cs typeface="Sanskrit Text" panose="020B0502040204020203" pitchFamily="18" charset="0"/>
              </a:rPr>
              <a:t>Importancia del Desarrollo de un marco de referencia internacional para la adopción de microcredenciales en el Sistema de Educación Superior Universitaria costarricense</a:t>
            </a:r>
          </a:p>
          <a:p>
            <a:endParaRPr lang="es-CR" b="0" i="0" dirty="0">
              <a:solidFill>
                <a:srgbClr val="050505"/>
              </a:solidFill>
              <a:effectLst/>
              <a:highlight>
                <a:srgbClr val="FFFFFF"/>
              </a:highlight>
              <a:latin typeface="Segoe UI Historic" panose="020B0502040204020203" pitchFamily="34" charset="0"/>
            </a:endParaRPr>
          </a:p>
          <a:p>
            <a:endParaRPr lang="en-US" dirty="0"/>
          </a:p>
        </p:txBody>
      </p:sp>
    </p:spTree>
    <p:extLst>
      <p:ext uri="{BB962C8B-B14F-4D97-AF65-F5344CB8AC3E}">
        <p14:creationId xmlns="" xmlns:p14="http://schemas.microsoft.com/office/powerpoint/2010/main" val="1175021354"/>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Contexto General de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536B9BC3-B217-3F0D-B6E7-6EDE9C507654}"/>
              </a:ext>
            </a:extLst>
          </p:cNvPr>
          <p:cNvSpPr txBox="1"/>
          <p:nvPr/>
        </p:nvSpPr>
        <p:spPr>
          <a:xfrm>
            <a:off x="632940" y="1684182"/>
            <a:ext cx="9901820" cy="584775"/>
          </a:xfrm>
          <a:prstGeom prst="rect">
            <a:avLst/>
          </a:prstGeom>
          <a:noFill/>
        </p:spPr>
        <p:txBody>
          <a:bodyPr wrap="square" rtlCol="0">
            <a:spAutoFit/>
          </a:bodyPr>
          <a:lstStyle/>
          <a:p>
            <a:r>
              <a:rPr lang="es-CR" sz="3200" i="1" dirty="0" err="1">
                <a:solidFill>
                  <a:schemeClr val="accent1">
                    <a:lumMod val="50000"/>
                  </a:schemeClr>
                </a:solidFill>
                <a:latin typeface="Aharoni" panose="020F0502020204030204" pitchFamily="2" charset="-79"/>
                <a:cs typeface="Aharoni" panose="020F0502020204030204" pitchFamily="2" charset="-79"/>
              </a:rPr>
              <a:t>Frameworks</a:t>
            </a:r>
            <a:r>
              <a:rPr lang="es-CR" sz="3200" dirty="0">
                <a:solidFill>
                  <a:schemeClr val="accent1">
                    <a:lumMod val="50000"/>
                  </a:schemeClr>
                </a:solidFill>
                <a:latin typeface="Aharoni" panose="020F0502020204030204" pitchFamily="2" charset="-79"/>
                <a:cs typeface="Aharoni" panose="020F0502020204030204" pitchFamily="2" charset="-79"/>
              </a:rPr>
              <a:t> para </a:t>
            </a:r>
            <a:r>
              <a:rPr lang="es-CR" sz="3200" dirty="0" err="1" smtClean="0">
                <a:solidFill>
                  <a:schemeClr val="accent1">
                    <a:lumMod val="50000"/>
                  </a:schemeClr>
                </a:solidFill>
                <a:latin typeface="Aharoni" panose="020F0502020204030204" pitchFamily="2" charset="-79"/>
                <a:cs typeface="Aharoni" panose="020F0502020204030204" pitchFamily="2" charset="-79"/>
              </a:rPr>
              <a:t>microcredenciales</a:t>
            </a:r>
            <a:r>
              <a:rPr lang="es-CR" sz="3200" dirty="0" smtClean="0">
                <a:solidFill>
                  <a:schemeClr val="accent1">
                    <a:lumMod val="50000"/>
                  </a:schemeClr>
                </a:solidFill>
                <a:latin typeface="Aharoni" panose="020F0502020204030204" pitchFamily="2" charset="-79"/>
                <a:cs typeface="Aharoni" panose="020F0502020204030204" pitchFamily="2" charset="-79"/>
              </a:rPr>
              <a:t> </a:t>
            </a:r>
            <a:r>
              <a:rPr lang="es-CR" sz="3200" dirty="0">
                <a:solidFill>
                  <a:schemeClr val="accent1">
                    <a:lumMod val="50000"/>
                  </a:schemeClr>
                </a:solidFill>
                <a:latin typeface="Aharoni" panose="020F0502020204030204" pitchFamily="2" charset="-79"/>
                <a:cs typeface="Aharoni" panose="020F0502020204030204" pitchFamily="2" charset="-79"/>
              </a:rPr>
              <a:t>en el mundo</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9" name="8 Tabla"/>
          <p:cNvGraphicFramePr>
            <a:graphicFrameLocks noGrp="1"/>
          </p:cNvGraphicFramePr>
          <p:nvPr/>
        </p:nvGraphicFramePr>
        <p:xfrm>
          <a:off x="1775580" y="2348878"/>
          <a:ext cx="8640960" cy="3960442"/>
        </p:xfrm>
        <a:graphic>
          <a:graphicData uri="http://schemas.openxmlformats.org/drawingml/2006/table">
            <a:tbl>
              <a:tblPr firstRow="1" bandRow="1">
                <a:tableStyleId>{69CF1AB2-1976-4502-BF36-3FF5EA218861}</a:tableStyleId>
              </a:tblPr>
              <a:tblGrid>
                <a:gridCol w="2160240"/>
                <a:gridCol w="6480720"/>
              </a:tblGrid>
              <a:tr h="1980221">
                <a:tc>
                  <a:txBody>
                    <a:bodyPr/>
                    <a:lstStyle/>
                    <a:p>
                      <a:pPr marL="324000" indent="0" algn="l">
                        <a:buNone/>
                      </a:pPr>
                      <a:endParaRPr lang="es-CR" sz="2000" b="1" noProof="0" dirty="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0" algn="l">
                        <a:buNone/>
                      </a:pPr>
                      <a:r>
                        <a:rPr lang="es-CR" sz="2000" b="1" kern="1200" noProof="0" dirty="0" smtClean="0">
                          <a:solidFill>
                            <a:srgbClr val="4F4F4F"/>
                          </a:solidFill>
                          <a:latin typeface="+mn-lt"/>
                          <a:ea typeface="Open Sans Light" pitchFamily="34" charset="0"/>
                          <a:cs typeface="Open Sans Light" pitchFamily="34" charset="0"/>
                        </a:rPr>
                        <a:t>Marco nacional de </a:t>
                      </a:r>
                      <a:r>
                        <a:rPr lang="es-CR" sz="2000" b="1" kern="1200" noProof="0" dirty="0" err="1" smtClean="0">
                          <a:solidFill>
                            <a:srgbClr val="4F4F4F"/>
                          </a:solidFill>
                          <a:latin typeface="+mn-lt"/>
                          <a:ea typeface="Open Sans Light" pitchFamily="34" charset="0"/>
                          <a:cs typeface="Open Sans Light" pitchFamily="34" charset="0"/>
                        </a:rPr>
                        <a:t>microcredenciales</a:t>
                      </a:r>
                      <a:endParaRPr lang="es-CR" sz="2000" b="1" kern="1200" baseline="0" noProof="0" dirty="0" smtClean="0">
                        <a:solidFill>
                          <a:srgbClr val="4F4F4F"/>
                        </a:solidFill>
                        <a:latin typeface="+mn-lt"/>
                        <a:ea typeface="Open Sans Light" pitchFamily="34" charset="0"/>
                        <a:cs typeface="Open Sans Light" pitchFamily="34" charset="0"/>
                      </a:endParaRPr>
                    </a:p>
                    <a:p>
                      <a:pPr marL="342900" indent="0" algn="l">
                        <a:buNone/>
                      </a:pPr>
                      <a:r>
                        <a:rPr lang="es-CR" sz="2000" b="0" kern="1200" noProof="0" dirty="0" smtClean="0">
                          <a:solidFill>
                            <a:srgbClr val="4F4F4F"/>
                          </a:solidFill>
                          <a:latin typeface="+mn-lt"/>
                          <a:ea typeface="Open Sans Light" pitchFamily="34" charset="0"/>
                          <a:cs typeface="Open Sans Light" pitchFamily="34" charset="0"/>
                        </a:rPr>
                        <a:t>(Gobierno de Australia, 2021)</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980221">
                <a:tc>
                  <a:txBody>
                    <a:bodyPr/>
                    <a:lstStyle/>
                    <a:p>
                      <a:pPr marL="324000" marR="0" indent="0" algn="l" defTabSz="914400" rtl="0" eaLnBrk="1" fontAlgn="auto" latinLnBrk="0" hangingPunct="1">
                        <a:lnSpc>
                          <a:spcPct val="100000"/>
                        </a:lnSpc>
                        <a:spcBef>
                          <a:spcPts val="0"/>
                        </a:spcBef>
                        <a:spcAft>
                          <a:spcPts val="0"/>
                        </a:spcAft>
                        <a:buClrTx/>
                        <a:buSzTx/>
                        <a:buFontTx/>
                        <a:buNone/>
                        <a:tabLst/>
                        <a:defRPr/>
                      </a:pPr>
                      <a:endParaRPr lang="es-CR" sz="2000" b="1" i="0" noProof="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0" algn="l">
                        <a:buNone/>
                      </a:pPr>
                      <a:r>
                        <a:rPr lang="es-CR" sz="2000" b="1" kern="1200" noProof="0" dirty="0" smtClean="0">
                          <a:solidFill>
                            <a:srgbClr val="4F4F4F"/>
                          </a:solidFill>
                          <a:latin typeface="+mn-lt"/>
                          <a:ea typeface="Open Sans Light" pitchFamily="34" charset="0"/>
                          <a:cs typeface="Open Sans Light" pitchFamily="34" charset="0"/>
                        </a:rPr>
                        <a:t>Lineamientos para la inclusión, aprobación y acreditación de </a:t>
                      </a:r>
                      <a:r>
                        <a:rPr lang="es-CR" sz="2000" b="1" kern="1200" noProof="0" dirty="0" err="1" smtClean="0">
                          <a:solidFill>
                            <a:srgbClr val="4F4F4F"/>
                          </a:solidFill>
                          <a:latin typeface="+mn-lt"/>
                          <a:ea typeface="Open Sans Light" pitchFamily="34" charset="0"/>
                          <a:cs typeface="Open Sans Light" pitchFamily="34" charset="0"/>
                        </a:rPr>
                        <a:t>microcredenciales</a:t>
                      </a:r>
                      <a:r>
                        <a:rPr lang="es-CR" sz="2000" b="1" kern="1200" noProof="0" dirty="0" smtClean="0">
                          <a:solidFill>
                            <a:srgbClr val="4F4F4F"/>
                          </a:solidFill>
                          <a:latin typeface="+mn-lt"/>
                          <a:ea typeface="Open Sans Light" pitchFamily="34" charset="0"/>
                          <a:cs typeface="Open Sans Light" pitchFamily="34" charset="0"/>
                        </a:rPr>
                        <a:t> </a:t>
                      </a:r>
                      <a:r>
                        <a:rPr lang="es-CR" sz="2000" b="0" kern="1200" noProof="0" dirty="0" smtClean="0">
                          <a:solidFill>
                            <a:srgbClr val="4F4F4F"/>
                          </a:solidFill>
                          <a:latin typeface="+mn-lt"/>
                          <a:ea typeface="Open Sans Light" pitchFamily="34" charset="0"/>
                          <a:cs typeface="Open Sans Light" pitchFamily="34" charset="0"/>
                        </a:rPr>
                        <a:t>(Autoridad de Cualificaciones de Nueva Zelanda, 2023)</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 name="9 Imagen" descr="network-research-A-Micro-Credential-Roadmap-Currency-Cohesion-and-Consistency.png"/>
          <p:cNvPicPr>
            <a:picLocks noChangeAspect="1"/>
          </p:cNvPicPr>
          <p:nvPr/>
        </p:nvPicPr>
        <p:blipFill>
          <a:blip r:embed="rId2"/>
          <a:stretch>
            <a:fillRect/>
          </a:stretch>
        </p:blipFill>
        <p:spPr>
          <a:xfrm>
            <a:off x="2213461" y="4586157"/>
            <a:ext cx="1164521" cy="1646326"/>
          </a:xfrm>
          <a:prstGeom prst="rect">
            <a:avLst/>
          </a:prstGeom>
          <a:effectLst>
            <a:outerShdw blurRad="292100" dist="139700" dir="2700000" algn="tl" rotWithShape="0">
              <a:srgbClr val="4F4F4F">
                <a:alpha val="65000"/>
              </a:srgbClr>
            </a:outerShdw>
          </a:effectLst>
        </p:spPr>
      </p:pic>
      <p:pic>
        <p:nvPicPr>
          <p:cNvPr id="12" name="11 Imagen" descr="microbol.png"/>
          <p:cNvPicPr>
            <a:picLocks noChangeAspect="1"/>
          </p:cNvPicPr>
          <p:nvPr/>
        </p:nvPicPr>
        <p:blipFill>
          <a:blip r:embed="rId3"/>
          <a:stretch>
            <a:fillRect/>
          </a:stretch>
        </p:blipFill>
        <p:spPr>
          <a:xfrm>
            <a:off x="2135620" y="2425900"/>
            <a:ext cx="1272111" cy="1646359"/>
          </a:xfrm>
          <a:prstGeom prst="rect">
            <a:avLst/>
          </a:prstGeom>
          <a:effectLst>
            <a:outerShdw blurRad="292100" dist="139700" dir="2700000" algn="tl" rotWithShape="0">
              <a:prstClr val="black">
                <a:alpha val="65000"/>
              </a:prstClr>
            </a:outerShdw>
          </a:effectLst>
        </p:spPr>
      </p:pic>
    </p:spTree>
    <p:extLst>
      <p:ext uri="{BB962C8B-B14F-4D97-AF65-F5344CB8AC3E}">
        <p14:creationId xmlns="" xmlns:p14="http://schemas.microsoft.com/office/powerpoint/2010/main" val="363596555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Contexto General de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536B9BC3-B217-3F0D-B6E7-6EDE9C507654}"/>
              </a:ext>
            </a:extLst>
          </p:cNvPr>
          <p:cNvSpPr txBox="1"/>
          <p:nvPr/>
        </p:nvSpPr>
        <p:spPr>
          <a:xfrm>
            <a:off x="632940" y="1684182"/>
            <a:ext cx="9901820" cy="584775"/>
          </a:xfrm>
          <a:prstGeom prst="rect">
            <a:avLst/>
          </a:prstGeom>
          <a:noFill/>
        </p:spPr>
        <p:txBody>
          <a:bodyPr wrap="square" rtlCol="0">
            <a:spAutoFit/>
          </a:bodyPr>
          <a:lstStyle/>
          <a:p>
            <a:r>
              <a:rPr lang="es-CR" sz="3200" i="1" dirty="0" err="1">
                <a:solidFill>
                  <a:schemeClr val="accent1">
                    <a:lumMod val="50000"/>
                  </a:schemeClr>
                </a:solidFill>
                <a:latin typeface="Aharoni" panose="020F0502020204030204" pitchFamily="2" charset="-79"/>
                <a:cs typeface="Aharoni" panose="020F0502020204030204" pitchFamily="2" charset="-79"/>
              </a:rPr>
              <a:t>Frameworks</a:t>
            </a:r>
            <a:r>
              <a:rPr lang="es-CR" sz="3200" dirty="0">
                <a:solidFill>
                  <a:schemeClr val="accent1">
                    <a:lumMod val="50000"/>
                  </a:schemeClr>
                </a:solidFill>
                <a:latin typeface="Aharoni" panose="020F0502020204030204" pitchFamily="2" charset="-79"/>
                <a:cs typeface="Aharoni" panose="020F0502020204030204" pitchFamily="2" charset="-79"/>
              </a:rPr>
              <a:t> para </a:t>
            </a:r>
            <a:r>
              <a:rPr lang="es-CR" sz="3200" dirty="0" err="1" smtClean="0">
                <a:solidFill>
                  <a:schemeClr val="accent1">
                    <a:lumMod val="50000"/>
                  </a:schemeClr>
                </a:solidFill>
                <a:latin typeface="Aharoni" panose="020F0502020204030204" pitchFamily="2" charset="-79"/>
                <a:cs typeface="Aharoni" panose="020F0502020204030204" pitchFamily="2" charset="-79"/>
              </a:rPr>
              <a:t>microcredenciales</a:t>
            </a:r>
            <a:r>
              <a:rPr lang="es-CR" sz="3200" dirty="0" smtClean="0">
                <a:solidFill>
                  <a:schemeClr val="accent1">
                    <a:lumMod val="50000"/>
                  </a:schemeClr>
                </a:solidFill>
                <a:latin typeface="Aharoni" panose="020F0502020204030204" pitchFamily="2" charset="-79"/>
                <a:cs typeface="Aharoni" panose="020F0502020204030204" pitchFamily="2" charset="-79"/>
              </a:rPr>
              <a:t> </a:t>
            </a:r>
            <a:r>
              <a:rPr lang="es-CR" sz="3200" dirty="0">
                <a:solidFill>
                  <a:schemeClr val="accent1">
                    <a:lumMod val="50000"/>
                  </a:schemeClr>
                </a:solidFill>
                <a:latin typeface="Aharoni" panose="020F0502020204030204" pitchFamily="2" charset="-79"/>
                <a:cs typeface="Aharoni" panose="020F0502020204030204" pitchFamily="2" charset="-79"/>
              </a:rPr>
              <a:t>en el mundo</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9" name="8 Tabla"/>
          <p:cNvGraphicFramePr>
            <a:graphicFrameLocks noGrp="1"/>
          </p:cNvGraphicFramePr>
          <p:nvPr/>
        </p:nvGraphicFramePr>
        <p:xfrm>
          <a:off x="1775580" y="2348878"/>
          <a:ext cx="8640960" cy="3960442"/>
        </p:xfrm>
        <a:graphic>
          <a:graphicData uri="http://schemas.openxmlformats.org/drawingml/2006/table">
            <a:tbl>
              <a:tblPr firstRow="1" bandRow="1">
                <a:tableStyleId>{69CF1AB2-1976-4502-BF36-3FF5EA218861}</a:tableStyleId>
              </a:tblPr>
              <a:tblGrid>
                <a:gridCol w="2160240"/>
                <a:gridCol w="6480720"/>
              </a:tblGrid>
              <a:tr h="1980221">
                <a:tc>
                  <a:txBody>
                    <a:bodyPr/>
                    <a:lstStyle/>
                    <a:p>
                      <a:pPr marL="324000" indent="0" algn="l">
                        <a:buNone/>
                      </a:pPr>
                      <a:endParaRPr lang="es-CR" sz="2000" b="1" noProof="0" dirty="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0" algn="l">
                        <a:buNone/>
                      </a:pPr>
                      <a:r>
                        <a:rPr lang="es-CR" sz="2000" b="1" kern="1200" noProof="0" dirty="0" smtClean="0">
                          <a:solidFill>
                            <a:srgbClr val="4F4F4F"/>
                          </a:solidFill>
                          <a:latin typeface="+mn-lt"/>
                          <a:ea typeface="Open Sans Light" pitchFamily="34" charset="0"/>
                          <a:cs typeface="Open Sans Light" pitchFamily="34" charset="0"/>
                        </a:rPr>
                        <a:t>Propuesta de marco común de </a:t>
                      </a:r>
                      <a:r>
                        <a:rPr lang="es-CR" sz="2000" b="1" kern="1200" noProof="0" dirty="0" err="1" smtClean="0">
                          <a:solidFill>
                            <a:srgbClr val="4F4F4F"/>
                          </a:solidFill>
                          <a:latin typeface="+mn-lt"/>
                          <a:ea typeface="Open Sans Light" pitchFamily="34" charset="0"/>
                          <a:cs typeface="Open Sans Light" pitchFamily="34" charset="0"/>
                        </a:rPr>
                        <a:t>microcredenciales</a:t>
                      </a:r>
                      <a:r>
                        <a:rPr lang="es-CR" sz="2000" b="1" kern="1200" noProof="0" dirty="0" smtClean="0">
                          <a:solidFill>
                            <a:srgbClr val="4F4F4F"/>
                          </a:solidFill>
                          <a:latin typeface="+mn-lt"/>
                          <a:ea typeface="Open Sans Light" pitchFamily="34" charset="0"/>
                          <a:cs typeface="Open Sans Light" pitchFamily="34" charset="0"/>
                        </a:rPr>
                        <a:t> para el Espacio Europeo de Educación Superior </a:t>
                      </a:r>
                      <a:r>
                        <a:rPr lang="es-CR" sz="2000" b="0" kern="1200" noProof="0" dirty="0" smtClean="0">
                          <a:solidFill>
                            <a:srgbClr val="4F4F4F"/>
                          </a:solidFill>
                          <a:latin typeface="+mn-lt"/>
                          <a:ea typeface="Open Sans Light" pitchFamily="34" charset="0"/>
                          <a:cs typeface="Open Sans Light" pitchFamily="34" charset="0"/>
                        </a:rPr>
                        <a:t>(Proyecto MICROBOL, 2022)</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980221">
                <a:tc>
                  <a:txBody>
                    <a:bodyPr/>
                    <a:lstStyle/>
                    <a:p>
                      <a:pPr marL="324000" marR="0" indent="0" algn="l" defTabSz="914400" rtl="0" eaLnBrk="1" fontAlgn="auto" latinLnBrk="0" hangingPunct="1">
                        <a:lnSpc>
                          <a:spcPct val="100000"/>
                        </a:lnSpc>
                        <a:spcBef>
                          <a:spcPts val="0"/>
                        </a:spcBef>
                        <a:spcAft>
                          <a:spcPts val="0"/>
                        </a:spcAft>
                        <a:buClrTx/>
                        <a:buSzTx/>
                        <a:buFontTx/>
                        <a:buNone/>
                        <a:tabLst/>
                        <a:defRPr/>
                      </a:pPr>
                      <a:endParaRPr lang="es-CR" sz="2000" b="1" i="0" noProof="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0" algn="l">
                        <a:buNone/>
                      </a:pPr>
                      <a:r>
                        <a:rPr lang="es-CR" sz="2000" b="1" kern="1200" noProof="0" dirty="0" smtClean="0">
                          <a:solidFill>
                            <a:srgbClr val="4F4F4F"/>
                          </a:solidFill>
                          <a:latin typeface="+mn-lt"/>
                          <a:ea typeface="Open Sans Light" pitchFamily="34" charset="0"/>
                          <a:cs typeface="Open Sans Light" pitchFamily="34" charset="0"/>
                        </a:rPr>
                        <a:t>Recomendación del Consejo sobre una aproximación europea a las </a:t>
                      </a:r>
                      <a:r>
                        <a:rPr lang="es-CR" sz="2000" b="1" kern="1200" noProof="0" dirty="0" err="1" smtClean="0">
                          <a:solidFill>
                            <a:srgbClr val="4F4F4F"/>
                          </a:solidFill>
                          <a:latin typeface="+mn-lt"/>
                          <a:ea typeface="Open Sans Light" pitchFamily="34" charset="0"/>
                          <a:cs typeface="Open Sans Light" pitchFamily="34" charset="0"/>
                        </a:rPr>
                        <a:t>microcredenciales</a:t>
                      </a:r>
                      <a:r>
                        <a:rPr lang="es-CR" sz="2000" b="1" kern="1200" noProof="0" dirty="0" smtClean="0">
                          <a:solidFill>
                            <a:srgbClr val="4F4F4F"/>
                          </a:solidFill>
                          <a:latin typeface="+mn-lt"/>
                          <a:ea typeface="Open Sans Light" pitchFamily="34" charset="0"/>
                          <a:cs typeface="Open Sans Light" pitchFamily="34" charset="0"/>
                        </a:rPr>
                        <a:t> para el aprendizaje a lo largo de la vida</a:t>
                      </a:r>
                      <a:r>
                        <a:rPr lang="es-CR" sz="2000" b="1" kern="1200" baseline="0" noProof="0" dirty="0" smtClean="0">
                          <a:solidFill>
                            <a:srgbClr val="4F4F4F"/>
                          </a:solidFill>
                          <a:latin typeface="+mn-lt"/>
                          <a:ea typeface="Open Sans Light" pitchFamily="34" charset="0"/>
                          <a:cs typeface="Open Sans Light" pitchFamily="34" charset="0"/>
                        </a:rPr>
                        <a:t> </a:t>
                      </a:r>
                      <a:r>
                        <a:rPr lang="es-CR" sz="2000" b="1" kern="1200" noProof="0" dirty="0" smtClean="0">
                          <a:solidFill>
                            <a:srgbClr val="4F4F4F"/>
                          </a:solidFill>
                          <a:latin typeface="+mn-lt"/>
                          <a:ea typeface="Open Sans Light" pitchFamily="34" charset="0"/>
                          <a:cs typeface="Open Sans Light" pitchFamily="34" charset="0"/>
                        </a:rPr>
                        <a:t>y la </a:t>
                      </a:r>
                      <a:r>
                        <a:rPr lang="es-CR" sz="2000" b="1" kern="1200" noProof="0" dirty="0" err="1" smtClean="0">
                          <a:solidFill>
                            <a:srgbClr val="4F4F4F"/>
                          </a:solidFill>
                          <a:latin typeface="+mn-lt"/>
                          <a:ea typeface="Open Sans Light" pitchFamily="34" charset="0"/>
                          <a:cs typeface="Open Sans Light" pitchFamily="34" charset="0"/>
                        </a:rPr>
                        <a:t>empleabilidad</a:t>
                      </a:r>
                      <a:r>
                        <a:rPr lang="es-CR" sz="2000" b="1" kern="1200" noProof="0" dirty="0" smtClean="0">
                          <a:solidFill>
                            <a:srgbClr val="4F4F4F"/>
                          </a:solidFill>
                          <a:latin typeface="+mn-lt"/>
                          <a:ea typeface="Open Sans Light" pitchFamily="34" charset="0"/>
                          <a:cs typeface="Open Sans Light" pitchFamily="34" charset="0"/>
                        </a:rPr>
                        <a:t> </a:t>
                      </a:r>
                      <a:r>
                        <a:rPr lang="es-CR" sz="2000" b="0" kern="1200" noProof="0" dirty="0" smtClean="0">
                          <a:solidFill>
                            <a:srgbClr val="4F4F4F"/>
                          </a:solidFill>
                          <a:latin typeface="+mn-lt"/>
                          <a:ea typeface="Open Sans Light" pitchFamily="34" charset="0"/>
                          <a:cs typeface="Open Sans Light" pitchFamily="34" charset="0"/>
                        </a:rPr>
                        <a:t>(Consejo de la Unión Europea, 2022)</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 name="9 Imagen" descr="network-research-A-Micro-Credential-Roadmap-Currency-Cohesion-and-Consistency.png"/>
          <p:cNvPicPr>
            <a:picLocks noChangeAspect="1"/>
          </p:cNvPicPr>
          <p:nvPr/>
        </p:nvPicPr>
        <p:blipFill>
          <a:blip r:embed="rId2"/>
          <a:stretch>
            <a:fillRect/>
          </a:stretch>
        </p:blipFill>
        <p:spPr>
          <a:xfrm>
            <a:off x="2213630" y="4586157"/>
            <a:ext cx="1164182" cy="1646326"/>
          </a:xfrm>
          <a:prstGeom prst="rect">
            <a:avLst/>
          </a:prstGeom>
          <a:effectLst>
            <a:outerShdw blurRad="292100" dist="139700" dir="2700000" algn="tl" rotWithShape="0">
              <a:srgbClr val="4F4F4F">
                <a:alpha val="65000"/>
              </a:srgbClr>
            </a:outerShdw>
          </a:effectLst>
        </p:spPr>
      </p:pic>
      <p:pic>
        <p:nvPicPr>
          <p:cNvPr id="12" name="11 Imagen" descr="microbol.png"/>
          <p:cNvPicPr>
            <a:picLocks noChangeAspect="1"/>
          </p:cNvPicPr>
          <p:nvPr/>
        </p:nvPicPr>
        <p:blipFill>
          <a:blip r:embed="rId3"/>
          <a:stretch>
            <a:fillRect/>
          </a:stretch>
        </p:blipFill>
        <p:spPr>
          <a:xfrm>
            <a:off x="2183797" y="2425900"/>
            <a:ext cx="1175757" cy="1646359"/>
          </a:xfrm>
          <a:prstGeom prst="rect">
            <a:avLst/>
          </a:prstGeom>
          <a:effectLst>
            <a:outerShdw blurRad="292100" dist="139700" dir="2700000" algn="tl" rotWithShape="0">
              <a:prstClr val="black">
                <a:alpha val="65000"/>
              </a:prstClr>
            </a:outerShdw>
          </a:effectLst>
        </p:spPr>
      </p:pic>
    </p:spTree>
    <p:extLst>
      <p:ext uri="{BB962C8B-B14F-4D97-AF65-F5344CB8AC3E}">
        <p14:creationId xmlns="" xmlns:p14="http://schemas.microsoft.com/office/powerpoint/2010/main" val="3635965555"/>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Nuestra historia</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5" name="Diagram 4">
            <a:extLst>
              <a:ext uri="{FF2B5EF4-FFF2-40B4-BE49-F238E27FC236}">
                <a16:creationId xmlns="" xmlns:a16="http://schemas.microsoft.com/office/drawing/2014/main" id="{35BADEF2-D571-BAAF-A1C2-22BF3AC654FF}"/>
              </a:ext>
            </a:extLst>
          </p:cNvPr>
          <p:cNvGraphicFramePr/>
          <p:nvPr>
            <p:extLst>
              <p:ext uri="{D42A27DB-BD31-4B8C-83A1-F6EECF244321}">
                <p14:modId xmlns="" xmlns:p14="http://schemas.microsoft.com/office/powerpoint/2010/main" val="3845330314"/>
              </p:ext>
            </p:extLst>
          </p:nvPr>
        </p:nvGraphicFramePr>
        <p:xfrm>
          <a:off x="2601415" y="1979998"/>
          <a:ext cx="7197678" cy="421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7413117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Nuestra historia</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5" name="Diagram 4">
            <a:extLst>
              <a:ext uri="{FF2B5EF4-FFF2-40B4-BE49-F238E27FC236}">
                <a16:creationId xmlns="" xmlns:a16="http://schemas.microsoft.com/office/drawing/2014/main" id="{35BADEF2-D571-BAAF-A1C2-22BF3AC654FF}"/>
              </a:ext>
            </a:extLst>
          </p:cNvPr>
          <p:cNvGraphicFramePr/>
          <p:nvPr>
            <p:extLst>
              <p:ext uri="{D42A27DB-BD31-4B8C-83A1-F6EECF244321}">
                <p14:modId xmlns="" xmlns:p14="http://schemas.microsoft.com/office/powerpoint/2010/main" val="3469194132"/>
              </p:ext>
            </p:extLst>
          </p:nvPr>
        </p:nvGraphicFramePr>
        <p:xfrm>
          <a:off x="2601415" y="1979998"/>
          <a:ext cx="7197678" cy="421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62732986"/>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Nuestra historia</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5" name="Diagram 4">
            <a:extLst>
              <a:ext uri="{FF2B5EF4-FFF2-40B4-BE49-F238E27FC236}">
                <a16:creationId xmlns="" xmlns:a16="http://schemas.microsoft.com/office/drawing/2014/main" id="{35BADEF2-D571-BAAF-A1C2-22BF3AC654FF}"/>
              </a:ext>
            </a:extLst>
          </p:cNvPr>
          <p:cNvGraphicFramePr/>
          <p:nvPr>
            <p:extLst>
              <p:ext uri="{D42A27DB-BD31-4B8C-83A1-F6EECF244321}">
                <p14:modId xmlns="" xmlns:p14="http://schemas.microsoft.com/office/powerpoint/2010/main" val="4271667352"/>
              </p:ext>
            </p:extLst>
          </p:nvPr>
        </p:nvGraphicFramePr>
        <p:xfrm>
          <a:off x="1397000" y="1507067"/>
          <a:ext cx="8754533" cy="491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5202156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Nuestra historia</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5" name="Diagram 4">
            <a:extLst>
              <a:ext uri="{FF2B5EF4-FFF2-40B4-BE49-F238E27FC236}">
                <a16:creationId xmlns="" xmlns:a16="http://schemas.microsoft.com/office/drawing/2014/main" id="{35BADEF2-D571-BAAF-A1C2-22BF3AC654FF}"/>
              </a:ext>
            </a:extLst>
          </p:cNvPr>
          <p:cNvGraphicFramePr/>
          <p:nvPr>
            <p:extLst>
              <p:ext uri="{D42A27DB-BD31-4B8C-83A1-F6EECF244321}">
                <p14:modId xmlns="" xmlns:p14="http://schemas.microsoft.com/office/powerpoint/2010/main" val="2949199103"/>
              </p:ext>
            </p:extLst>
          </p:nvPr>
        </p:nvGraphicFramePr>
        <p:xfrm>
          <a:off x="2601415" y="1979998"/>
          <a:ext cx="7197678" cy="421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6193550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Alianzas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5" name="Picture 4">
            <a:extLst>
              <a:ext uri="{FF2B5EF4-FFF2-40B4-BE49-F238E27FC236}">
                <a16:creationId xmlns="" xmlns:a16="http://schemas.microsoft.com/office/drawing/2014/main" id="{D5439910-BAE6-73AE-06F5-5782112ACE90}"/>
              </a:ext>
            </a:extLst>
          </p:cNvPr>
          <p:cNvPicPr>
            <a:picLocks noChangeAspect="1"/>
          </p:cNvPicPr>
          <p:nvPr/>
        </p:nvPicPr>
        <p:blipFill>
          <a:blip r:embed="rId2"/>
          <a:stretch>
            <a:fillRect/>
          </a:stretch>
        </p:blipFill>
        <p:spPr>
          <a:xfrm>
            <a:off x="632940" y="2268957"/>
            <a:ext cx="11191875" cy="3067050"/>
          </a:xfrm>
          <a:prstGeom prst="rect">
            <a:avLst/>
          </a:prstGeom>
        </p:spPr>
      </p:pic>
    </p:spTree>
    <p:extLst>
      <p:ext uri="{BB962C8B-B14F-4D97-AF65-F5344CB8AC3E}">
        <p14:creationId xmlns="" xmlns:p14="http://schemas.microsoft.com/office/powerpoint/2010/main" val="127656777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Alianzas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6" name="Picture 5">
            <a:extLst>
              <a:ext uri="{FF2B5EF4-FFF2-40B4-BE49-F238E27FC236}">
                <a16:creationId xmlns="" xmlns:a16="http://schemas.microsoft.com/office/drawing/2014/main" id="{B5CF5F20-7728-87D6-10EC-96FCF84F2AD7}"/>
              </a:ext>
            </a:extLst>
          </p:cNvPr>
          <p:cNvPicPr>
            <a:picLocks noChangeAspect="1"/>
          </p:cNvPicPr>
          <p:nvPr/>
        </p:nvPicPr>
        <p:blipFill>
          <a:blip r:embed="rId2"/>
          <a:stretch>
            <a:fillRect/>
          </a:stretch>
        </p:blipFill>
        <p:spPr>
          <a:xfrm>
            <a:off x="466725" y="2189936"/>
            <a:ext cx="11258550" cy="4152900"/>
          </a:xfrm>
          <a:prstGeom prst="rect">
            <a:avLst/>
          </a:prstGeom>
        </p:spPr>
      </p:pic>
    </p:spTree>
    <p:extLst>
      <p:ext uri="{BB962C8B-B14F-4D97-AF65-F5344CB8AC3E}">
        <p14:creationId xmlns="" xmlns:p14="http://schemas.microsoft.com/office/powerpoint/2010/main" val="1317124983"/>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Alianzas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5" name="Picture 4">
            <a:extLst>
              <a:ext uri="{FF2B5EF4-FFF2-40B4-BE49-F238E27FC236}">
                <a16:creationId xmlns="" xmlns:a16="http://schemas.microsoft.com/office/drawing/2014/main" id="{498E9304-364F-38E0-1AA1-A43FE5A58784}"/>
              </a:ext>
            </a:extLst>
          </p:cNvPr>
          <p:cNvPicPr>
            <a:picLocks noChangeAspect="1"/>
          </p:cNvPicPr>
          <p:nvPr/>
        </p:nvPicPr>
        <p:blipFill>
          <a:blip r:embed="rId2"/>
          <a:stretch>
            <a:fillRect/>
          </a:stretch>
        </p:blipFill>
        <p:spPr>
          <a:xfrm>
            <a:off x="632940" y="2426869"/>
            <a:ext cx="10964179" cy="2377143"/>
          </a:xfrm>
          <a:prstGeom prst="rect">
            <a:avLst/>
          </a:prstGeom>
        </p:spPr>
      </p:pic>
    </p:spTree>
    <p:extLst>
      <p:ext uri="{BB962C8B-B14F-4D97-AF65-F5344CB8AC3E}">
        <p14:creationId xmlns="" xmlns:p14="http://schemas.microsoft.com/office/powerpoint/2010/main" val="151191149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Alianzas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6" name="Picture 5">
            <a:extLst>
              <a:ext uri="{FF2B5EF4-FFF2-40B4-BE49-F238E27FC236}">
                <a16:creationId xmlns="" xmlns:a16="http://schemas.microsoft.com/office/drawing/2014/main" id="{A228458D-67F6-2CF7-5BF3-DEB130F7351C}"/>
              </a:ext>
            </a:extLst>
          </p:cNvPr>
          <p:cNvPicPr>
            <a:picLocks noChangeAspect="1"/>
          </p:cNvPicPr>
          <p:nvPr/>
        </p:nvPicPr>
        <p:blipFill>
          <a:blip r:embed="rId2"/>
          <a:stretch>
            <a:fillRect/>
          </a:stretch>
        </p:blipFill>
        <p:spPr>
          <a:xfrm>
            <a:off x="632940" y="2436143"/>
            <a:ext cx="10843147" cy="3301173"/>
          </a:xfrm>
          <a:prstGeom prst="rect">
            <a:avLst/>
          </a:prstGeom>
        </p:spPr>
      </p:pic>
    </p:spTree>
    <p:extLst>
      <p:ext uri="{BB962C8B-B14F-4D97-AF65-F5344CB8AC3E}">
        <p14:creationId xmlns="" xmlns:p14="http://schemas.microsoft.com/office/powerpoint/2010/main" val="319329487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619950E-975F-BAC2-0888-BCB470C14C21}"/>
              </a:ext>
            </a:extLst>
          </p:cNvPr>
          <p:cNvPicPr>
            <a:picLocks noChangeAspect="1"/>
          </p:cNvPicPr>
          <p:nvPr/>
        </p:nvPicPr>
        <p:blipFill>
          <a:blip r:embed="rId2">
            <a:alphaModFix amt="79000"/>
          </a:blip>
          <a:stretch>
            <a:fillRect/>
          </a:stretch>
        </p:blipFill>
        <p:spPr>
          <a:xfrm>
            <a:off x="4831721" y="2534457"/>
            <a:ext cx="7360279" cy="4124206"/>
          </a:xfrm>
          <a:prstGeom prst="rect">
            <a:avLst/>
          </a:prstGeom>
          <a:noFill/>
          <a:effectLst>
            <a:softEdge rad="317500"/>
          </a:effectLst>
        </p:spPr>
      </p:pic>
      <p:sp>
        <p:nvSpPr>
          <p:cNvPr id="4" name="Título 3">
            <a:extLst>
              <a:ext uri="{FF2B5EF4-FFF2-40B4-BE49-F238E27FC236}">
                <a16:creationId xmlns="" xmlns:a16="http://schemas.microsoft.com/office/drawing/2014/main" id="{4F123344-5F1C-E1D6-E2F5-B6EE1D66F19D}"/>
              </a:ext>
            </a:extLst>
          </p:cNvPr>
          <p:cNvSpPr>
            <a:spLocks noGrp="1"/>
          </p:cNvSpPr>
          <p:nvPr>
            <p:ph type="title"/>
          </p:nvPr>
        </p:nvSpPr>
        <p:spPr/>
        <p:txBody>
          <a:bodyPr/>
          <a:lstStyle/>
          <a:p>
            <a:r>
              <a:rPr lang="es-CR" sz="3600" dirty="0">
                <a:solidFill>
                  <a:srgbClr val="050505"/>
                </a:solidFill>
                <a:latin typeface="Impact" panose="020B0806030902050204" pitchFamily="34" charset="0"/>
                <a:ea typeface="+mn-ea"/>
                <a:cs typeface="+mn-cs"/>
              </a:rPr>
              <a:t>Grupo de Investigación</a:t>
            </a:r>
          </a:p>
        </p:txBody>
      </p:sp>
      <p:sp>
        <p:nvSpPr>
          <p:cNvPr id="2" name="TextBox 1">
            <a:extLst>
              <a:ext uri="{FF2B5EF4-FFF2-40B4-BE49-F238E27FC236}">
                <a16:creationId xmlns="" xmlns:a16="http://schemas.microsoft.com/office/drawing/2014/main" id="{100ECED1-3E7B-0C7A-20B6-4A8BA192E1B4}"/>
              </a:ext>
            </a:extLst>
          </p:cNvPr>
          <p:cNvSpPr txBox="1"/>
          <p:nvPr/>
        </p:nvSpPr>
        <p:spPr>
          <a:xfrm>
            <a:off x="572994" y="1690688"/>
            <a:ext cx="7642538" cy="5232202"/>
          </a:xfrm>
          <a:prstGeom prst="rect">
            <a:avLst/>
          </a:prstGeom>
          <a:noFill/>
        </p:spPr>
        <p:txBody>
          <a:bodyPr wrap="square" rtlCol="0">
            <a:spAutoFit/>
          </a:bodyPr>
          <a:lstStyle/>
          <a:p>
            <a:pPr algn="just"/>
            <a:r>
              <a:rPr lang="es-CR" sz="2800" b="1" dirty="0">
                <a:latin typeface="Sanskrit Text" panose="020B0502040204020203" pitchFamily="18" charset="0"/>
                <a:cs typeface="Sanskrit Text" panose="020B0502040204020203" pitchFamily="18" charset="0"/>
              </a:rPr>
              <a:t>-</a:t>
            </a:r>
            <a:r>
              <a:rPr lang="es-CR" sz="2800" b="1" dirty="0" err="1">
                <a:latin typeface="Sanskrit Text" panose="020B0502040204020203" pitchFamily="18" charset="0"/>
                <a:cs typeface="Sanskrit Text" panose="020B0502040204020203" pitchFamily="18" charset="0"/>
              </a:rPr>
              <a:t>M.Sc</a:t>
            </a:r>
            <a:r>
              <a:rPr lang="es-CR" sz="2800" b="1" dirty="0">
                <a:latin typeface="Sanskrit Text" panose="020B0502040204020203" pitchFamily="18" charset="0"/>
                <a:cs typeface="Sanskrit Text" panose="020B0502040204020203" pitchFamily="18" charset="0"/>
              </a:rPr>
              <a:t>. Mario Barahona Quesada</a:t>
            </a:r>
            <a:endParaRPr lang="es-CR" sz="2400" b="1" dirty="0">
              <a:latin typeface="Sanskrit Text" panose="020B0502040204020203" pitchFamily="18" charset="0"/>
              <a:cs typeface="Sanskrit Text" panose="020B0502040204020203" pitchFamily="18" charset="0"/>
            </a:endParaRPr>
          </a:p>
          <a:p>
            <a:pPr algn="just"/>
            <a:r>
              <a:rPr lang="es-CR" sz="2400" b="1" dirty="0">
                <a:solidFill>
                  <a:srgbClr val="800000"/>
                </a:solidFill>
                <a:latin typeface="Sanskrit Text" panose="020B0502040204020203" pitchFamily="18" charset="0"/>
                <a:cs typeface="Sanskrit Text" panose="020B0502040204020203" pitchFamily="18" charset="0"/>
              </a:rPr>
              <a:t>Investigador, Programa de Investigación en Fundamentos de la Educación a Distancia (PROIFED)</a:t>
            </a:r>
          </a:p>
          <a:p>
            <a:pPr algn="just"/>
            <a:endParaRPr lang="es-CR" sz="2400" b="1" dirty="0">
              <a:solidFill>
                <a:srgbClr val="800000"/>
              </a:solidFill>
              <a:latin typeface="Sanskrit Text" panose="020B0502040204020203" pitchFamily="18" charset="0"/>
              <a:cs typeface="Sanskrit Text" panose="020B0502040204020203" pitchFamily="18" charset="0"/>
            </a:endParaRPr>
          </a:p>
          <a:p>
            <a:pPr algn="just"/>
            <a:r>
              <a:rPr lang="es-CR" sz="2400" b="1" dirty="0">
                <a:latin typeface="Sanskrit Text" panose="020B0502040204020203" pitchFamily="18" charset="0"/>
                <a:cs typeface="Sanskrit Text" panose="020B0502040204020203" pitchFamily="18" charset="0"/>
              </a:rPr>
              <a:t>- </a:t>
            </a:r>
            <a:r>
              <a:rPr lang="es-CR" sz="2400" b="1" dirty="0" err="1">
                <a:latin typeface="Sanskrit Text" panose="020B0502040204020203" pitchFamily="18" charset="0"/>
                <a:cs typeface="Sanskrit Text" panose="020B0502040204020203" pitchFamily="18" charset="0"/>
              </a:rPr>
              <a:t>M.Sc</a:t>
            </a:r>
            <a:r>
              <a:rPr lang="es-CR" sz="2400" b="1" dirty="0">
                <a:latin typeface="Sanskrit Text" panose="020B0502040204020203" pitchFamily="18" charset="0"/>
                <a:cs typeface="Sanskrit Text" panose="020B0502040204020203" pitchFamily="18" charset="0"/>
              </a:rPr>
              <a:t>. Adriana Cascante Gatgens</a:t>
            </a:r>
          </a:p>
          <a:p>
            <a:pPr algn="just"/>
            <a:r>
              <a:rPr lang="es-CR" sz="2400" b="1" dirty="0">
                <a:solidFill>
                  <a:srgbClr val="800000"/>
                </a:solidFill>
                <a:latin typeface="Sanskrit Text" panose="020B0502040204020203" pitchFamily="18" charset="0"/>
                <a:cs typeface="Sanskrit Text" panose="020B0502040204020203" pitchFamily="18" charset="0"/>
              </a:rPr>
              <a:t>Investigadora, Programa de Coordinación y Atención Intercultural (PROCAI) de la Dirección </a:t>
            </a:r>
          </a:p>
          <a:p>
            <a:pPr algn="just"/>
            <a:r>
              <a:rPr lang="es-CR" sz="2400" b="1" dirty="0">
                <a:solidFill>
                  <a:srgbClr val="800000"/>
                </a:solidFill>
                <a:latin typeface="Sanskrit Text" panose="020B0502040204020203" pitchFamily="18" charset="0"/>
                <a:cs typeface="Sanskrit Text" panose="020B0502040204020203" pitchFamily="18" charset="0"/>
              </a:rPr>
              <a:t>de Asuntos Estudiantiles (DAES)</a:t>
            </a:r>
          </a:p>
          <a:p>
            <a:pPr algn="just"/>
            <a:endParaRPr lang="es-CR" sz="2400" b="1" dirty="0">
              <a:latin typeface="Sanskrit Text" panose="020B0502040204020203" pitchFamily="18" charset="0"/>
              <a:cs typeface="Sanskrit Text" panose="020B0502040204020203" pitchFamily="18" charset="0"/>
            </a:endParaRPr>
          </a:p>
          <a:p>
            <a:pPr algn="just"/>
            <a:r>
              <a:rPr lang="es-CR" sz="2400" b="1" dirty="0">
                <a:latin typeface="Sanskrit Text" panose="020B0502040204020203" pitchFamily="18" charset="0"/>
                <a:cs typeface="Sanskrit Text" panose="020B0502040204020203" pitchFamily="18" charset="0"/>
              </a:rPr>
              <a:t>-M.L. Maynor Barrientos Amador</a:t>
            </a:r>
          </a:p>
          <a:p>
            <a:pPr algn="just"/>
            <a:r>
              <a:rPr lang="es-CR" sz="2400" b="1" dirty="0">
                <a:solidFill>
                  <a:srgbClr val="800000"/>
                </a:solidFill>
                <a:latin typeface="Sanskrit Text" panose="020B0502040204020203" pitchFamily="18" charset="0"/>
                <a:cs typeface="Sanskrit Text" panose="020B0502040204020203" pitchFamily="18" charset="0"/>
              </a:rPr>
              <a:t>Investigador, Dirección de </a:t>
            </a:r>
          </a:p>
          <a:p>
            <a:pPr algn="just"/>
            <a:r>
              <a:rPr lang="es-CR" sz="2400" b="1" dirty="0">
                <a:solidFill>
                  <a:srgbClr val="800000"/>
                </a:solidFill>
                <a:latin typeface="Sanskrit Text" panose="020B0502040204020203" pitchFamily="18" charset="0"/>
                <a:cs typeface="Sanskrit Text" panose="020B0502040204020203" pitchFamily="18" charset="0"/>
              </a:rPr>
              <a:t>Internacionalización y Cooperación </a:t>
            </a:r>
          </a:p>
          <a:p>
            <a:pPr algn="just"/>
            <a:r>
              <a:rPr lang="es-CR" sz="2400" b="1" dirty="0">
                <a:solidFill>
                  <a:srgbClr val="800000"/>
                </a:solidFill>
                <a:latin typeface="Sanskrit Text" panose="020B0502040204020203" pitchFamily="18" charset="0"/>
                <a:cs typeface="Sanskrit Text" panose="020B0502040204020203" pitchFamily="18" charset="0"/>
              </a:rPr>
              <a:t>(DIC)</a:t>
            </a:r>
          </a:p>
          <a:p>
            <a:endParaRPr lang="en-US" dirty="0"/>
          </a:p>
        </p:txBody>
      </p:sp>
      <p:pic>
        <p:nvPicPr>
          <p:cNvPr id="1030" name="Picture 6" descr="Vista previa de imagen">
            <a:extLst>
              <a:ext uri="{FF2B5EF4-FFF2-40B4-BE49-F238E27FC236}">
                <a16:creationId xmlns="" xmlns:a16="http://schemas.microsoft.com/office/drawing/2014/main" id="{EA1B4DD7-B62B-9F47-B312-21C076A8E10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367722" y="1027906"/>
            <a:ext cx="1251284" cy="14692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117639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Avances y Experiencias Prácticas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8" name="Picture 7">
            <a:extLst>
              <a:ext uri="{FF2B5EF4-FFF2-40B4-BE49-F238E27FC236}">
                <a16:creationId xmlns="" xmlns:a16="http://schemas.microsoft.com/office/drawing/2014/main" id="{D53EE0D2-B923-DF9C-E60D-6D7B4ED2B0AF}"/>
              </a:ext>
            </a:extLst>
          </p:cNvPr>
          <p:cNvPicPr>
            <a:picLocks noChangeAspect="1"/>
          </p:cNvPicPr>
          <p:nvPr/>
        </p:nvPicPr>
        <p:blipFill>
          <a:blip r:embed="rId2"/>
          <a:stretch>
            <a:fillRect/>
          </a:stretch>
        </p:blipFill>
        <p:spPr>
          <a:xfrm>
            <a:off x="761148" y="2513640"/>
            <a:ext cx="6438900" cy="3305175"/>
          </a:xfrm>
          <a:prstGeom prst="rect">
            <a:avLst/>
          </a:prstGeom>
        </p:spPr>
      </p:pic>
      <p:pic>
        <p:nvPicPr>
          <p:cNvPr id="10" name="Picture 9">
            <a:extLst>
              <a:ext uri="{FF2B5EF4-FFF2-40B4-BE49-F238E27FC236}">
                <a16:creationId xmlns="" xmlns:a16="http://schemas.microsoft.com/office/drawing/2014/main" id="{B0998D1D-AF34-E403-17C4-BEE343A20887}"/>
              </a:ext>
            </a:extLst>
          </p:cNvPr>
          <p:cNvPicPr>
            <a:picLocks noChangeAspect="1"/>
          </p:cNvPicPr>
          <p:nvPr/>
        </p:nvPicPr>
        <p:blipFill>
          <a:blip r:embed="rId3"/>
          <a:stretch>
            <a:fillRect/>
          </a:stretch>
        </p:blipFill>
        <p:spPr>
          <a:xfrm>
            <a:off x="6994478" y="2513640"/>
            <a:ext cx="1371600" cy="1285875"/>
          </a:xfrm>
          <a:prstGeom prst="rect">
            <a:avLst/>
          </a:prstGeom>
        </p:spPr>
      </p:pic>
    </p:spTree>
    <p:extLst>
      <p:ext uri="{BB962C8B-B14F-4D97-AF65-F5344CB8AC3E}">
        <p14:creationId xmlns="" xmlns:p14="http://schemas.microsoft.com/office/powerpoint/2010/main" val="119636289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Avances y Experiencias Prácticas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6" name="Picture 5">
            <a:extLst>
              <a:ext uri="{FF2B5EF4-FFF2-40B4-BE49-F238E27FC236}">
                <a16:creationId xmlns="" xmlns:a16="http://schemas.microsoft.com/office/drawing/2014/main" id="{4171CA6A-6655-236B-F6C4-A03BBA998B2D}"/>
              </a:ext>
            </a:extLst>
          </p:cNvPr>
          <p:cNvPicPr>
            <a:picLocks noChangeAspect="1"/>
          </p:cNvPicPr>
          <p:nvPr/>
        </p:nvPicPr>
        <p:blipFill>
          <a:blip r:embed="rId2"/>
          <a:stretch>
            <a:fillRect/>
          </a:stretch>
        </p:blipFill>
        <p:spPr>
          <a:xfrm>
            <a:off x="632940" y="2164400"/>
            <a:ext cx="8591550" cy="4114800"/>
          </a:xfrm>
          <a:prstGeom prst="rect">
            <a:avLst/>
          </a:prstGeom>
        </p:spPr>
      </p:pic>
    </p:spTree>
    <p:extLst>
      <p:ext uri="{BB962C8B-B14F-4D97-AF65-F5344CB8AC3E}">
        <p14:creationId xmlns="" xmlns:p14="http://schemas.microsoft.com/office/powerpoint/2010/main" val="166989562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Avances y Experiencias Prácticas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7" name="Picture 6">
            <a:extLst>
              <a:ext uri="{FF2B5EF4-FFF2-40B4-BE49-F238E27FC236}">
                <a16:creationId xmlns="" xmlns:a16="http://schemas.microsoft.com/office/drawing/2014/main" id="{4915F572-41EE-0253-8265-1F36637C0727}"/>
              </a:ext>
            </a:extLst>
          </p:cNvPr>
          <p:cNvPicPr>
            <a:picLocks noChangeAspect="1"/>
          </p:cNvPicPr>
          <p:nvPr/>
        </p:nvPicPr>
        <p:blipFill>
          <a:blip r:embed="rId2"/>
          <a:stretch>
            <a:fillRect/>
          </a:stretch>
        </p:blipFill>
        <p:spPr>
          <a:xfrm>
            <a:off x="632940" y="2513640"/>
            <a:ext cx="10915650" cy="3219450"/>
          </a:xfrm>
          <a:prstGeom prst="rect">
            <a:avLst/>
          </a:prstGeom>
        </p:spPr>
      </p:pic>
    </p:spTree>
    <p:extLst>
      <p:ext uri="{BB962C8B-B14F-4D97-AF65-F5344CB8AC3E}">
        <p14:creationId xmlns="" xmlns:p14="http://schemas.microsoft.com/office/powerpoint/2010/main" val="137105675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Avances y Experiencias Prácticas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6" name="Picture 5">
            <a:extLst>
              <a:ext uri="{FF2B5EF4-FFF2-40B4-BE49-F238E27FC236}">
                <a16:creationId xmlns="" xmlns:a16="http://schemas.microsoft.com/office/drawing/2014/main" id="{9CFEB7A7-85EB-3FB3-FB77-801AA0FEE369}"/>
              </a:ext>
            </a:extLst>
          </p:cNvPr>
          <p:cNvPicPr>
            <a:picLocks noChangeAspect="1"/>
          </p:cNvPicPr>
          <p:nvPr/>
        </p:nvPicPr>
        <p:blipFill>
          <a:blip r:embed="rId2"/>
          <a:stretch>
            <a:fillRect/>
          </a:stretch>
        </p:blipFill>
        <p:spPr>
          <a:xfrm>
            <a:off x="868975" y="2517052"/>
            <a:ext cx="8000953" cy="2656766"/>
          </a:xfrm>
          <a:prstGeom prst="rect">
            <a:avLst/>
          </a:prstGeom>
        </p:spPr>
      </p:pic>
    </p:spTree>
    <p:extLst>
      <p:ext uri="{BB962C8B-B14F-4D97-AF65-F5344CB8AC3E}">
        <p14:creationId xmlns="" xmlns:p14="http://schemas.microsoft.com/office/powerpoint/2010/main" val="901817912"/>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Grupo de Investigación UNED</a:t>
            </a:r>
          </a:p>
          <a:p>
            <a:endParaRPr lang="en-US" dirty="0">
              <a:solidFill>
                <a:schemeClr val="bg1"/>
              </a:solidFill>
            </a:endParaRPr>
          </a:p>
        </p:txBody>
      </p:sp>
      <p:sp>
        <p:nvSpPr>
          <p:cNvPr id="3" name="TextBox 2">
            <a:extLst>
              <a:ext uri="{FF2B5EF4-FFF2-40B4-BE49-F238E27FC236}">
                <a16:creationId xmlns="" xmlns:a16="http://schemas.microsoft.com/office/drawing/2014/main" id="{C76E1606-DD46-FC8B-5E2C-33E2AF1CCBEA}"/>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Avances y Experiencias Prácticas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7" name="Picture 6" descr="A group of people in a room&#10;&#10;Description automatically generated">
            <a:extLst>
              <a:ext uri="{FF2B5EF4-FFF2-40B4-BE49-F238E27FC236}">
                <a16:creationId xmlns="" xmlns:a16="http://schemas.microsoft.com/office/drawing/2014/main" id="{1CEC9503-E4A1-02D1-B64F-8D6BEC9A29A1}"/>
              </a:ext>
            </a:extLst>
          </p:cNvPr>
          <p:cNvPicPr>
            <a:picLocks noChangeAspect="1"/>
          </p:cNvPicPr>
          <p:nvPr/>
        </p:nvPicPr>
        <p:blipFill>
          <a:blip r:embed="rId2"/>
          <a:stretch>
            <a:fillRect/>
          </a:stretch>
        </p:blipFill>
        <p:spPr>
          <a:xfrm>
            <a:off x="815317" y="2472351"/>
            <a:ext cx="5280683" cy="3960512"/>
          </a:xfrm>
          <a:prstGeom prst="rect">
            <a:avLst/>
          </a:prstGeom>
          <a:effectLst>
            <a:softEdge rad="88900"/>
          </a:effectLst>
        </p:spPr>
      </p:pic>
      <p:pic>
        <p:nvPicPr>
          <p:cNvPr id="9" name="Picture 8">
            <a:extLst>
              <a:ext uri="{FF2B5EF4-FFF2-40B4-BE49-F238E27FC236}">
                <a16:creationId xmlns="" xmlns:a16="http://schemas.microsoft.com/office/drawing/2014/main" id="{94992367-E496-62DF-E08B-E0DECA6640E8}"/>
              </a:ext>
            </a:extLst>
          </p:cNvPr>
          <p:cNvPicPr>
            <a:picLocks noChangeAspect="1"/>
          </p:cNvPicPr>
          <p:nvPr/>
        </p:nvPicPr>
        <p:blipFill>
          <a:blip r:embed="rId3"/>
          <a:stretch>
            <a:fillRect/>
          </a:stretch>
        </p:blipFill>
        <p:spPr>
          <a:xfrm>
            <a:off x="6197430" y="2762938"/>
            <a:ext cx="5632588" cy="3168331"/>
          </a:xfrm>
          <a:prstGeom prst="rect">
            <a:avLst/>
          </a:prstGeom>
          <a:effectLst>
            <a:softEdge rad="101600"/>
          </a:effectLst>
        </p:spPr>
      </p:pic>
    </p:spTree>
    <p:extLst>
      <p:ext uri="{BB962C8B-B14F-4D97-AF65-F5344CB8AC3E}">
        <p14:creationId xmlns="" xmlns:p14="http://schemas.microsoft.com/office/powerpoint/2010/main" val="3067751709"/>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Definición de la </a:t>
            </a:r>
            <a:r>
              <a:rPr lang="es-CR" sz="3200" dirty="0" smtClean="0">
                <a:solidFill>
                  <a:schemeClr val="accent1">
                    <a:lumMod val="50000"/>
                  </a:schemeClr>
                </a:solidFill>
                <a:latin typeface="Aharoni" panose="020F0502020204030204" pitchFamily="2" charset="-79"/>
                <a:cs typeface="Aharoni" panose="020F0502020204030204" pitchFamily="2" charset="-79"/>
              </a:rPr>
              <a:t>Consulta</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sp>
        <p:nvSpPr>
          <p:cNvPr id="5" name="TextBox 4">
            <a:extLst>
              <a:ext uri="{FF2B5EF4-FFF2-40B4-BE49-F238E27FC236}">
                <a16:creationId xmlns="" xmlns:a16="http://schemas.microsoft.com/office/drawing/2014/main" id="{8F683124-0FA7-23F6-EA18-3050E9D8E1C5}"/>
              </a:ext>
            </a:extLst>
          </p:cNvPr>
          <p:cNvSpPr txBox="1"/>
          <p:nvPr/>
        </p:nvSpPr>
        <p:spPr>
          <a:xfrm>
            <a:off x="1690826" y="2609049"/>
            <a:ext cx="8613233" cy="3139321"/>
          </a:xfrm>
          <a:prstGeom prst="rect">
            <a:avLst/>
          </a:prstGeom>
          <a:noFill/>
        </p:spPr>
        <p:txBody>
          <a:bodyPr wrap="square">
            <a:spAutoFit/>
          </a:bodyPr>
          <a:lstStyle/>
          <a:p>
            <a:pPr algn="ctr"/>
            <a:r>
              <a:rPr lang="es-CR" sz="2400" i="0" dirty="0">
                <a:effectLst/>
                <a:highlight>
                  <a:srgbClr val="FFFFFF"/>
                </a:highlight>
                <a:latin typeface="Aharoni" panose="02010803020104030203" pitchFamily="2" charset="-79"/>
                <a:cs typeface="Aharoni" panose="02010803020104030203" pitchFamily="2" charset="-79"/>
              </a:rPr>
              <a:t>Consulta nacional sobre microcredenciales entre representantes del Sistema de Educación Superior Universitaria Estatal (SESUE)</a:t>
            </a:r>
          </a:p>
          <a:p>
            <a:pPr algn="l"/>
            <a:r>
              <a:rPr lang="es-CR" b="0" i="0" dirty="0">
                <a:solidFill>
                  <a:srgbClr val="444444"/>
                </a:solidFill>
                <a:effectLst/>
                <a:highlight>
                  <a:srgbClr val="FFFFFF"/>
                </a:highlight>
                <a:latin typeface="Noto Sans" panose="020B0502040504020204" pitchFamily="34" charset="0"/>
              </a:rPr>
              <a:t> </a:t>
            </a:r>
          </a:p>
          <a:p>
            <a:pPr algn="just"/>
            <a:r>
              <a:rPr lang="es-CR" b="0" i="0" dirty="0">
                <a:solidFill>
                  <a:srgbClr val="444444"/>
                </a:solidFill>
                <a:effectLst/>
                <a:highlight>
                  <a:srgbClr val="FFFFFF"/>
                </a:highlight>
                <a:latin typeface="Noto Sans" panose="020B0502040504020204" pitchFamily="34" charset="0"/>
              </a:rPr>
              <a:t>Propósito: determinar, entre las instituciones miembro del Sistema de Educación Superior Universitaria Estatal (</a:t>
            </a:r>
            <a:r>
              <a:rPr lang="es-CR" b="0" i="0" dirty="0" err="1">
                <a:solidFill>
                  <a:srgbClr val="444444"/>
                </a:solidFill>
                <a:effectLst/>
                <a:highlight>
                  <a:srgbClr val="FFFFFF"/>
                </a:highlight>
                <a:latin typeface="Noto Sans" panose="020B0502040504020204" pitchFamily="34" charset="0"/>
              </a:rPr>
              <a:t>Sesue</a:t>
            </a:r>
            <a:r>
              <a:rPr lang="es-CR" b="0" i="0" dirty="0">
                <a:solidFill>
                  <a:srgbClr val="444444"/>
                </a:solidFill>
                <a:effectLst/>
                <a:highlight>
                  <a:srgbClr val="FFFFFF"/>
                </a:highlight>
                <a:latin typeface="Noto Sans" panose="020B0502040504020204" pitchFamily="34" charset="0"/>
              </a:rPr>
              <a:t>), el estado de conocimiento, las percepciones y las expectativas sobre microcredenciales; la oferta actual de certificados para experiencias cortas de aprendizaje; el grado de reconocimiento que reciben estas evidencias; y la existencia de planes futuros al respecto.</a:t>
            </a:r>
          </a:p>
        </p:txBody>
      </p:sp>
    </p:spTree>
    <p:extLst>
      <p:ext uri="{BB962C8B-B14F-4D97-AF65-F5344CB8AC3E}">
        <p14:creationId xmlns="" xmlns:p14="http://schemas.microsoft.com/office/powerpoint/2010/main" val="1405053500"/>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chemeClr val="accent1">
                    <a:lumMod val="50000"/>
                  </a:schemeClr>
                </a:solidFill>
                <a:latin typeface="Aharoni" panose="020F0502020204030204" pitchFamily="2" charset="-79"/>
                <a:cs typeface="Aharoni" panose="020F0502020204030204" pitchFamily="2" charset="-79"/>
              </a:rPr>
              <a:t>Etapas en la construcción </a:t>
            </a:r>
            <a:r>
              <a:rPr lang="es-CR" sz="3200" dirty="0">
                <a:solidFill>
                  <a:schemeClr val="accent1">
                    <a:lumMod val="50000"/>
                  </a:schemeClr>
                </a:solidFill>
                <a:latin typeface="Aharoni" panose="020F0502020204030204" pitchFamily="2" charset="-79"/>
                <a:cs typeface="Aharoni" panose="020F0502020204030204" pitchFamily="2" charset="-79"/>
              </a:rPr>
              <a:t>de la </a:t>
            </a:r>
            <a:r>
              <a:rPr lang="es-CR" sz="3200" dirty="0" smtClean="0">
                <a:solidFill>
                  <a:schemeClr val="accent1">
                    <a:lumMod val="50000"/>
                  </a:schemeClr>
                </a:solidFill>
                <a:latin typeface="Aharoni" panose="020F0502020204030204" pitchFamily="2" charset="-79"/>
                <a:cs typeface="Aharoni" panose="020F0502020204030204" pitchFamily="2" charset="-79"/>
              </a:rPr>
              <a:t>Consulta</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sp>
        <p:nvSpPr>
          <p:cNvPr id="6" name="5 Rectángulo"/>
          <p:cNvSpPr/>
          <p:nvPr/>
        </p:nvSpPr>
        <p:spPr>
          <a:xfrm>
            <a:off x="2044793" y="2687560"/>
            <a:ext cx="2874266" cy="720080"/>
          </a:xfrm>
          <a:prstGeom prst="rect">
            <a:avLst/>
          </a:prstGeom>
          <a:solidFill>
            <a:srgbClr val="4472C4"/>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smtClean="0">
                <a:solidFill>
                  <a:schemeClr val="bg1"/>
                </a:solidFill>
                <a:ea typeface="Open Sans Light" pitchFamily="34" charset="0"/>
                <a:cs typeface="Open Sans Light" pitchFamily="34" charset="0"/>
              </a:rPr>
              <a:t>Diseño del</a:t>
            </a:r>
          </a:p>
          <a:p>
            <a:pPr algn="ctr"/>
            <a:r>
              <a:rPr lang="es-CR" sz="2000" b="1" dirty="0" smtClean="0">
                <a:solidFill>
                  <a:schemeClr val="bg1"/>
                </a:solidFill>
                <a:ea typeface="Open Sans Light" pitchFamily="34" charset="0"/>
                <a:cs typeface="Open Sans Light" pitchFamily="34" charset="0"/>
              </a:rPr>
              <a:t>instrumento</a:t>
            </a:r>
            <a:endParaRPr lang="es-CR" sz="2000" b="1" dirty="0">
              <a:solidFill>
                <a:schemeClr val="bg1"/>
              </a:solidFill>
              <a:ea typeface="Open Sans Light" pitchFamily="34" charset="0"/>
              <a:cs typeface="Open Sans Light" pitchFamily="34" charset="0"/>
            </a:endParaRPr>
          </a:p>
        </p:txBody>
      </p:sp>
      <p:cxnSp>
        <p:nvCxnSpPr>
          <p:cNvPr id="7" name="6 Conector recto de flecha"/>
          <p:cNvCxnSpPr>
            <a:stCxn id="6" idx="2"/>
            <a:endCxn id="9" idx="0"/>
          </p:cNvCxnSpPr>
          <p:nvPr/>
        </p:nvCxnSpPr>
        <p:spPr>
          <a:xfrm>
            <a:off x="3481926" y="3407640"/>
            <a:ext cx="0" cy="715654"/>
          </a:xfrm>
          <a:prstGeom prst="straightConnector1">
            <a:avLst/>
          </a:prstGeom>
          <a:ln w="25400">
            <a:solidFill>
              <a:srgbClr val="203464"/>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2044793" y="4123294"/>
            <a:ext cx="2874266" cy="720080"/>
          </a:xfrm>
          <a:prstGeom prst="rect">
            <a:avLst/>
          </a:prstGeom>
          <a:solidFill>
            <a:srgbClr val="4472C4"/>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smtClean="0">
                <a:solidFill>
                  <a:schemeClr val="bg1"/>
                </a:solidFill>
                <a:ea typeface="Open Sans Light" pitchFamily="34" charset="0"/>
                <a:cs typeface="Open Sans Light" pitchFamily="34" charset="0"/>
              </a:rPr>
              <a:t>Estudio de</a:t>
            </a:r>
          </a:p>
          <a:p>
            <a:pPr algn="ctr"/>
            <a:r>
              <a:rPr lang="es-CR" sz="2000" b="1" smtClean="0">
                <a:solidFill>
                  <a:schemeClr val="bg1"/>
                </a:solidFill>
                <a:ea typeface="Open Sans Light" pitchFamily="34" charset="0"/>
                <a:cs typeface="Open Sans Light" pitchFamily="34" charset="0"/>
              </a:rPr>
              <a:t>validación de contenido</a:t>
            </a:r>
          </a:p>
        </p:txBody>
      </p:sp>
      <p:cxnSp>
        <p:nvCxnSpPr>
          <p:cNvPr id="10" name="9 Conector recto de flecha"/>
          <p:cNvCxnSpPr>
            <a:stCxn id="9" idx="2"/>
            <a:endCxn id="11" idx="0"/>
          </p:cNvCxnSpPr>
          <p:nvPr/>
        </p:nvCxnSpPr>
        <p:spPr>
          <a:xfrm flipH="1">
            <a:off x="3481920" y="4843374"/>
            <a:ext cx="6" cy="719304"/>
          </a:xfrm>
          <a:prstGeom prst="straightConnector1">
            <a:avLst/>
          </a:prstGeom>
          <a:ln w="25400">
            <a:solidFill>
              <a:srgbClr val="203464"/>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2044787" y="5562678"/>
            <a:ext cx="2874266" cy="720080"/>
          </a:xfrm>
          <a:prstGeom prst="rect">
            <a:avLst/>
          </a:prstGeom>
          <a:solidFill>
            <a:srgbClr val="4472C4"/>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smtClean="0">
                <a:solidFill>
                  <a:schemeClr val="bg1"/>
                </a:solidFill>
                <a:ea typeface="Open Sans Light" pitchFamily="34" charset="0"/>
                <a:cs typeface="Open Sans Light" pitchFamily="34" charset="0"/>
              </a:rPr>
              <a:t>Administración del instrumento</a:t>
            </a:r>
          </a:p>
        </p:txBody>
      </p:sp>
      <p:sp>
        <p:nvSpPr>
          <p:cNvPr id="12" name="11 Rectángulo"/>
          <p:cNvSpPr/>
          <p:nvPr/>
        </p:nvSpPr>
        <p:spPr>
          <a:xfrm>
            <a:off x="6362956" y="2687554"/>
            <a:ext cx="3780000" cy="720080"/>
          </a:xfrm>
          <a:prstGeom prst="rect">
            <a:avLst/>
          </a:prstGeom>
          <a:solidFill>
            <a:srgbClr val="4472C4"/>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6800">
              <a:buFont typeface="Wingdings" pitchFamily="2" charset="2"/>
              <a:buChar char="§"/>
            </a:pPr>
            <a:r>
              <a:rPr lang="es-CR" sz="2000" b="1" dirty="0" smtClean="0">
                <a:solidFill>
                  <a:schemeClr val="bg1"/>
                </a:solidFill>
                <a:ea typeface="Open Sans Light" pitchFamily="34" charset="0"/>
                <a:cs typeface="Open Sans Light" pitchFamily="34" charset="0"/>
              </a:rPr>
              <a:t>Revisión de literatura</a:t>
            </a:r>
          </a:p>
          <a:p>
            <a:pPr indent="-226800">
              <a:buFont typeface="Wingdings" pitchFamily="2" charset="2"/>
              <a:buChar char="§"/>
            </a:pPr>
            <a:r>
              <a:rPr lang="es-CR" sz="2000" b="1" dirty="0" smtClean="0">
                <a:solidFill>
                  <a:schemeClr val="bg1"/>
                </a:solidFill>
                <a:ea typeface="Open Sans Light" pitchFamily="34" charset="0"/>
                <a:cs typeface="Open Sans Light" pitchFamily="34" charset="0"/>
              </a:rPr>
              <a:t>Conversación con actores clave</a:t>
            </a:r>
            <a:endParaRPr lang="es-CR" sz="2000" b="1" dirty="0">
              <a:solidFill>
                <a:schemeClr val="bg1"/>
              </a:solidFill>
              <a:ea typeface="Open Sans Light" pitchFamily="34" charset="0"/>
              <a:cs typeface="Open Sans Light" pitchFamily="34" charset="0"/>
            </a:endParaRPr>
          </a:p>
        </p:txBody>
      </p:sp>
      <p:cxnSp>
        <p:nvCxnSpPr>
          <p:cNvPr id="13" name="12 Conector recto de flecha"/>
          <p:cNvCxnSpPr>
            <a:stCxn id="9" idx="3"/>
            <a:endCxn id="14" idx="1"/>
          </p:cNvCxnSpPr>
          <p:nvPr/>
        </p:nvCxnSpPr>
        <p:spPr>
          <a:xfrm flipV="1">
            <a:off x="4919059" y="4483328"/>
            <a:ext cx="1443897" cy="6"/>
          </a:xfrm>
          <a:prstGeom prst="straightConnector1">
            <a:avLst/>
          </a:prstGeom>
          <a:ln w="25400">
            <a:solidFill>
              <a:srgbClr val="203464"/>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6362956" y="4123288"/>
            <a:ext cx="3780000" cy="720080"/>
          </a:xfrm>
          <a:prstGeom prst="rect">
            <a:avLst/>
          </a:prstGeom>
          <a:solidFill>
            <a:srgbClr val="4472C4"/>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6800">
              <a:buFont typeface="Wingdings" pitchFamily="2" charset="2"/>
              <a:buChar char="§"/>
            </a:pPr>
            <a:r>
              <a:rPr lang="es-CR" sz="2000" b="1" smtClean="0">
                <a:solidFill>
                  <a:schemeClr val="bg1"/>
                </a:solidFill>
                <a:ea typeface="Open Sans Light" pitchFamily="34" charset="0"/>
                <a:cs typeface="Open Sans Light" pitchFamily="34" charset="0"/>
              </a:rPr>
              <a:t>Expertos internacionales</a:t>
            </a:r>
          </a:p>
          <a:p>
            <a:pPr indent="-226800">
              <a:buFont typeface="Wingdings" pitchFamily="2" charset="2"/>
              <a:buChar char="§"/>
            </a:pPr>
            <a:r>
              <a:rPr lang="es-CR" sz="2000" b="1" smtClean="0">
                <a:solidFill>
                  <a:schemeClr val="bg1"/>
                </a:solidFill>
                <a:ea typeface="Open Sans Light" pitchFamily="34" charset="0"/>
                <a:cs typeface="Open Sans Light" pitchFamily="34" charset="0"/>
              </a:rPr>
              <a:t>Expertos nacionales</a:t>
            </a:r>
            <a:endParaRPr lang="es-CR" sz="2000" b="1">
              <a:solidFill>
                <a:schemeClr val="bg1"/>
              </a:solidFill>
              <a:ea typeface="Open Sans Light" pitchFamily="34" charset="0"/>
              <a:cs typeface="Open Sans Light" pitchFamily="34" charset="0"/>
            </a:endParaRPr>
          </a:p>
        </p:txBody>
      </p:sp>
      <p:cxnSp>
        <p:nvCxnSpPr>
          <p:cNvPr id="16" name="15 Conector recto de flecha"/>
          <p:cNvCxnSpPr>
            <a:stCxn id="11" idx="3"/>
            <a:endCxn id="17" idx="1"/>
          </p:cNvCxnSpPr>
          <p:nvPr/>
        </p:nvCxnSpPr>
        <p:spPr>
          <a:xfrm flipV="1">
            <a:off x="4919053" y="5922712"/>
            <a:ext cx="1443898" cy="6"/>
          </a:xfrm>
          <a:prstGeom prst="straightConnector1">
            <a:avLst/>
          </a:prstGeom>
          <a:ln w="25400">
            <a:solidFill>
              <a:srgbClr val="203464"/>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6362951" y="5562672"/>
            <a:ext cx="3780000" cy="720080"/>
          </a:xfrm>
          <a:prstGeom prst="rect">
            <a:avLst/>
          </a:prstGeom>
          <a:solidFill>
            <a:srgbClr val="4472C4"/>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6800">
              <a:buFont typeface="Wingdings" pitchFamily="2" charset="2"/>
              <a:buChar char="§"/>
            </a:pPr>
            <a:r>
              <a:rPr lang="es-CR" sz="2000" b="1" smtClean="0">
                <a:solidFill>
                  <a:schemeClr val="bg1"/>
                </a:solidFill>
                <a:ea typeface="Open Sans Light" pitchFamily="34" charset="0"/>
                <a:cs typeface="Open Sans Light" pitchFamily="34" charset="0"/>
              </a:rPr>
              <a:t>Instrumento validado</a:t>
            </a:r>
          </a:p>
          <a:p>
            <a:pPr indent="-226800">
              <a:buFont typeface="Wingdings" pitchFamily="2" charset="2"/>
              <a:buChar char="§"/>
            </a:pPr>
            <a:r>
              <a:rPr lang="es-CR" sz="2000" b="1" smtClean="0">
                <a:solidFill>
                  <a:schemeClr val="bg1"/>
                </a:solidFill>
                <a:ea typeface="Open Sans Light" pitchFamily="34" charset="0"/>
                <a:cs typeface="Open Sans Light" pitchFamily="34" charset="0"/>
              </a:rPr>
              <a:t>Población meta</a:t>
            </a:r>
            <a:endParaRPr lang="es-CR" sz="2000" b="1">
              <a:solidFill>
                <a:schemeClr val="bg1"/>
              </a:solidFill>
              <a:ea typeface="Open Sans Light" pitchFamily="34" charset="0"/>
              <a:cs typeface="Open Sans Light" pitchFamily="34" charset="0"/>
            </a:endParaRPr>
          </a:p>
        </p:txBody>
      </p:sp>
      <p:cxnSp>
        <p:nvCxnSpPr>
          <p:cNvPr id="18" name="17 Conector recto de flecha"/>
          <p:cNvCxnSpPr>
            <a:stCxn id="6" idx="3"/>
            <a:endCxn id="12" idx="1"/>
          </p:cNvCxnSpPr>
          <p:nvPr/>
        </p:nvCxnSpPr>
        <p:spPr>
          <a:xfrm flipV="1">
            <a:off x="4919059" y="3047594"/>
            <a:ext cx="1443897" cy="6"/>
          </a:xfrm>
          <a:prstGeom prst="straightConnector1">
            <a:avLst/>
          </a:prstGeom>
          <a:ln w="25400">
            <a:solidFill>
              <a:srgbClr val="203464"/>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00054190"/>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rgbClr val="203864"/>
                </a:solidFill>
                <a:latin typeface="Aharoni" panose="020F0502020204030204" pitchFamily="2" charset="-79"/>
                <a:cs typeface="Aharoni" panose="020F0502020204030204" pitchFamily="2" charset="-79"/>
              </a:rPr>
              <a:t>Diseño del instrumento</a:t>
            </a:r>
            <a:endParaRPr lang="en-US" sz="3200" dirty="0">
              <a:solidFill>
                <a:srgbClr val="203864"/>
              </a:solidFill>
              <a:latin typeface="Aharoni" panose="020F0502020204030204" pitchFamily="2" charset="-79"/>
              <a:cs typeface="Aharoni" panose="020F0502020204030204" pitchFamily="2" charset="-79"/>
            </a:endParaRPr>
          </a:p>
        </p:txBody>
      </p:sp>
      <p:graphicFrame>
        <p:nvGraphicFramePr>
          <p:cNvPr id="6" name="5 Tabla"/>
          <p:cNvGraphicFramePr>
            <a:graphicFrameLocks noGrp="1"/>
          </p:cNvGraphicFramePr>
          <p:nvPr/>
        </p:nvGraphicFramePr>
        <p:xfrm>
          <a:off x="3632199" y="2348878"/>
          <a:ext cx="8223731" cy="3960442"/>
        </p:xfrm>
        <a:graphic>
          <a:graphicData uri="http://schemas.openxmlformats.org/drawingml/2006/table">
            <a:tbl>
              <a:tblPr firstRow="1" bandRow="1">
                <a:tableStyleId>{69CF1AB2-1976-4502-BF36-3FF5EA218861}</a:tableStyleId>
              </a:tblPr>
              <a:tblGrid>
                <a:gridCol w="2055933"/>
                <a:gridCol w="6167798"/>
              </a:tblGrid>
              <a:tr h="1781029">
                <a:tc>
                  <a:txBody>
                    <a:bodyPr/>
                    <a:lstStyle/>
                    <a:p>
                      <a:pPr marL="180000" indent="0" algn="l">
                        <a:buNone/>
                      </a:pPr>
                      <a:r>
                        <a:rPr lang="es-CR" sz="2400" b="1" noProof="0" dirty="0" smtClean="0">
                          <a:solidFill>
                            <a:srgbClr val="4F4F4F"/>
                          </a:solidFill>
                          <a:latin typeface="+mn-lt"/>
                          <a:ea typeface="Open Sans Light" pitchFamily="34" charset="0"/>
                          <a:cs typeface="Open Sans Light" pitchFamily="34" charset="0"/>
                        </a:rPr>
                        <a:t>Fuentes</a:t>
                      </a:r>
                      <a:endParaRPr lang="es-CR" sz="2400" b="1"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3600" indent="-226800" algn="just">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 Estudios internacionales sobre </a:t>
                      </a:r>
                      <a:r>
                        <a:rPr lang="es-CR" sz="2000" b="1" i="0" kern="1200" noProof="0" dirty="0" err="1" smtClean="0">
                          <a:solidFill>
                            <a:srgbClr val="4F4F4F"/>
                          </a:solidFill>
                          <a:latin typeface="+mn-lt"/>
                          <a:ea typeface="Open Sans Light" pitchFamily="34" charset="0"/>
                          <a:cs typeface="Open Sans Light" pitchFamily="34" charset="0"/>
                        </a:rPr>
                        <a:t>microcredenciales</a:t>
                      </a:r>
                      <a:endParaRPr lang="es-CR" sz="2000" b="1" i="0" kern="1200" noProof="0" dirty="0" smtClean="0">
                        <a:solidFill>
                          <a:srgbClr val="4F4F4F"/>
                        </a:solidFill>
                        <a:latin typeface="+mn-lt"/>
                        <a:ea typeface="Open Sans Light" pitchFamily="34" charset="0"/>
                        <a:cs typeface="Open Sans Light" pitchFamily="34" charset="0"/>
                      </a:endParaRPr>
                    </a:p>
                    <a:p>
                      <a:pPr marL="453600" indent="-226800" algn="just">
                        <a:buFont typeface="Wingdings" pitchFamily="2" charset="2"/>
                        <a:buChar char="§"/>
                      </a:pPr>
                      <a:r>
                        <a:rPr lang="es-CR" sz="2000" b="0" i="0" kern="1200" noProof="0" dirty="0" smtClean="0">
                          <a:solidFill>
                            <a:srgbClr val="4F4F4F"/>
                          </a:solidFill>
                          <a:latin typeface="+mn-lt"/>
                          <a:ea typeface="Open Sans Light" pitchFamily="34" charset="0"/>
                          <a:cs typeface="Open Sans Light" pitchFamily="34" charset="0"/>
                        </a:rPr>
                        <a:t> </a:t>
                      </a:r>
                      <a:r>
                        <a:rPr lang="es-CR" sz="2000" b="1" i="0" kern="1200" noProof="0" dirty="0" smtClean="0">
                          <a:solidFill>
                            <a:srgbClr val="4F4F4F"/>
                          </a:solidFill>
                          <a:latin typeface="+mn-lt"/>
                          <a:ea typeface="Open Sans Light" pitchFamily="34" charset="0"/>
                          <a:cs typeface="Open Sans Light" pitchFamily="34" charset="0"/>
                        </a:rPr>
                        <a:t>Conversaciones con actores clave</a:t>
                      </a:r>
                    </a:p>
                    <a:p>
                      <a:pPr marL="453600" indent="-226800" algn="just">
                        <a:buFont typeface="Wingdings" pitchFamily="2" charset="2"/>
                        <a:buChar char="§"/>
                      </a:pPr>
                      <a:r>
                        <a:rPr lang="es-CR" sz="2000" b="0" i="0" kern="1200" noProof="0" dirty="0" smtClean="0">
                          <a:solidFill>
                            <a:srgbClr val="4F4F4F"/>
                          </a:solidFill>
                          <a:latin typeface="+mn-lt"/>
                          <a:ea typeface="Open Sans Light" pitchFamily="34" charset="0"/>
                          <a:cs typeface="Open Sans Light" pitchFamily="34" charset="0"/>
                        </a:rPr>
                        <a:t> </a:t>
                      </a:r>
                      <a:r>
                        <a:rPr lang="es-CR" sz="2000" b="1" i="0" kern="1200" noProof="0" dirty="0" smtClean="0">
                          <a:solidFill>
                            <a:srgbClr val="4F4F4F"/>
                          </a:solidFill>
                          <a:latin typeface="+mn-lt"/>
                          <a:ea typeface="Open Sans Light" pitchFamily="34" charset="0"/>
                          <a:cs typeface="Open Sans Light" pitchFamily="34" charset="0"/>
                        </a:rPr>
                        <a:t>Preocupaciones del grupo de investigación</a:t>
                      </a:r>
                      <a:endParaRPr lang="es-CR" sz="2000" b="1" i="0" kern="120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179413">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s-CR" sz="2400" b="1" i="0" noProof="0" dirty="0" smtClean="0">
                          <a:solidFill>
                            <a:srgbClr val="4F4F4F"/>
                          </a:solidFill>
                          <a:latin typeface="+mn-lt"/>
                          <a:ea typeface="Open Sans Light" pitchFamily="34" charset="0"/>
                          <a:cs typeface="Open Sans Light" pitchFamily="34" charset="0"/>
                        </a:rPr>
                        <a:t>Estructura</a:t>
                      </a:r>
                      <a:endParaRPr lang="es-CR" sz="2400" b="1" i="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3600" indent="-226800" algn="just">
                        <a:buFont typeface="Wingdings" pitchFamily="2" charset="2"/>
                        <a:buChar char="§"/>
                      </a:pPr>
                      <a:r>
                        <a:rPr lang="es-CR" sz="2000" b="0" i="0" kern="1200" noProof="0" dirty="0" smtClean="0">
                          <a:solidFill>
                            <a:srgbClr val="4F4F4F"/>
                          </a:solidFill>
                          <a:latin typeface="+mn-lt"/>
                          <a:ea typeface="Open Sans Light" pitchFamily="34" charset="0"/>
                          <a:cs typeface="Open Sans Light" pitchFamily="34" charset="0"/>
                        </a:rPr>
                        <a:t> </a:t>
                      </a:r>
                      <a:r>
                        <a:rPr lang="es-CR" sz="2000" b="1" i="0" kern="1200" noProof="0" dirty="0" smtClean="0">
                          <a:solidFill>
                            <a:srgbClr val="4F4F4F"/>
                          </a:solidFill>
                          <a:latin typeface="+mn-lt"/>
                          <a:ea typeface="Open Sans Light" pitchFamily="34" charset="0"/>
                          <a:cs typeface="Open Sans Light" pitchFamily="34" charset="0"/>
                        </a:rPr>
                        <a:t>Cuarenta preguntas (115 ítems individuales)</a:t>
                      </a:r>
                    </a:p>
                    <a:p>
                      <a:pPr marL="453600" indent="-226800" algn="just">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 Principalmente, preguntas cerradas </a:t>
                      </a:r>
                    </a:p>
                    <a:p>
                      <a:pPr marL="453600" indent="-226800" algn="just">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 Siete secciones</a:t>
                      </a:r>
                      <a:endParaRPr lang="es-CR" sz="2000" b="1" i="0" kern="120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 name="9 Imagen" descr="microbol.png"/>
          <p:cNvPicPr>
            <a:picLocks noChangeAspect="1"/>
          </p:cNvPicPr>
          <p:nvPr/>
        </p:nvPicPr>
        <p:blipFill>
          <a:blip r:embed="rId2" cstate="print"/>
          <a:stretch>
            <a:fillRect/>
          </a:stretch>
        </p:blipFill>
        <p:spPr>
          <a:xfrm>
            <a:off x="679353" y="2586147"/>
            <a:ext cx="1272111" cy="1800000"/>
          </a:xfrm>
          <a:prstGeom prst="rect">
            <a:avLst/>
          </a:prstGeom>
          <a:effectLst>
            <a:outerShdw blurRad="292100" dist="139700" dir="2700000" algn="tl" rotWithShape="0">
              <a:prstClr val="black">
                <a:alpha val="65000"/>
              </a:prstClr>
            </a:outerShdw>
          </a:effectLst>
        </p:spPr>
      </p:pic>
      <p:pic>
        <p:nvPicPr>
          <p:cNvPr id="11" name="10 Imagen" descr="microbol.png"/>
          <p:cNvPicPr>
            <a:picLocks noChangeAspect="1"/>
          </p:cNvPicPr>
          <p:nvPr/>
        </p:nvPicPr>
        <p:blipFill>
          <a:blip r:embed="rId3"/>
          <a:stretch>
            <a:fillRect/>
          </a:stretch>
        </p:blipFill>
        <p:spPr>
          <a:xfrm>
            <a:off x="2034019" y="2570172"/>
            <a:ext cx="1272111" cy="1645681"/>
          </a:xfrm>
          <a:prstGeom prst="rect">
            <a:avLst/>
          </a:prstGeom>
          <a:effectLst>
            <a:outerShdw blurRad="292100" dist="139700" dir="2700000" algn="tl" rotWithShape="0">
              <a:prstClr val="black">
                <a:alpha val="65000"/>
              </a:prstClr>
            </a:outerShdw>
          </a:effectLst>
        </p:spPr>
      </p:pic>
      <p:pic>
        <p:nvPicPr>
          <p:cNvPr id="9" name="8 Imagen" descr="network-research-A-Micro-Credential-Roadmap-Currency-Cohesion-and-Consistency.png"/>
          <p:cNvPicPr>
            <a:picLocks noChangeAspect="1"/>
          </p:cNvPicPr>
          <p:nvPr/>
        </p:nvPicPr>
        <p:blipFill>
          <a:blip r:embed="rId4" cstate="print"/>
          <a:stretch>
            <a:fillRect/>
          </a:stretch>
        </p:blipFill>
        <p:spPr>
          <a:xfrm>
            <a:off x="1075930" y="3357855"/>
            <a:ext cx="1272085" cy="1800000"/>
          </a:xfrm>
          <a:prstGeom prst="rect">
            <a:avLst/>
          </a:prstGeom>
          <a:effectLst>
            <a:outerShdw blurRad="292100" dist="139700" dir="2700000" algn="tl" rotWithShape="0">
              <a:srgbClr val="4F4F4F">
                <a:alpha val="65000"/>
              </a:srgbClr>
            </a:outerShdw>
          </a:effectLst>
        </p:spPr>
      </p:pic>
      <p:pic>
        <p:nvPicPr>
          <p:cNvPr id="8" name="7 Imagen" descr="microhe.png"/>
          <p:cNvPicPr>
            <a:picLocks noChangeAspect="1"/>
          </p:cNvPicPr>
          <p:nvPr/>
        </p:nvPicPr>
        <p:blipFill>
          <a:blip r:embed="rId5" cstate="print"/>
          <a:stretch>
            <a:fillRect/>
          </a:stretch>
        </p:blipFill>
        <p:spPr>
          <a:xfrm>
            <a:off x="1906985" y="4052317"/>
            <a:ext cx="1728191" cy="1080000"/>
          </a:xfrm>
          <a:prstGeom prst="rect">
            <a:avLst/>
          </a:prstGeom>
          <a:effectLst>
            <a:outerShdw blurRad="292100" dist="139700" dir="2700000" algn="tl" rotWithShape="0">
              <a:srgbClr val="4F4F4F">
                <a:alpha val="65000"/>
              </a:srgbClr>
            </a:outerShdw>
          </a:effectLst>
        </p:spPr>
      </p:pic>
      <p:pic>
        <p:nvPicPr>
          <p:cNvPr id="13" name="12 Imagen" descr="microbol.png"/>
          <p:cNvPicPr>
            <a:picLocks noChangeAspect="1"/>
          </p:cNvPicPr>
          <p:nvPr/>
        </p:nvPicPr>
        <p:blipFill>
          <a:blip r:embed="rId6"/>
          <a:stretch>
            <a:fillRect/>
          </a:stretch>
        </p:blipFill>
        <p:spPr>
          <a:xfrm>
            <a:off x="2072138" y="4499608"/>
            <a:ext cx="1263594" cy="1800000"/>
          </a:xfrm>
          <a:prstGeom prst="rect">
            <a:avLst/>
          </a:prstGeom>
          <a:effectLst>
            <a:outerShdw blurRad="292100" dist="139700" dir="2700000" algn="tl" rotWithShape="0">
              <a:prstClr val="black">
                <a:alpha val="65000"/>
              </a:prstClr>
            </a:outerShdw>
          </a:effectLst>
        </p:spPr>
      </p:pic>
      <p:pic>
        <p:nvPicPr>
          <p:cNvPr id="12" name="11 Imagen" descr="microbol.png"/>
          <p:cNvPicPr>
            <a:picLocks noChangeAspect="1"/>
          </p:cNvPicPr>
          <p:nvPr/>
        </p:nvPicPr>
        <p:blipFill>
          <a:blip r:embed="rId7"/>
          <a:stretch>
            <a:fillRect/>
          </a:stretch>
        </p:blipFill>
        <p:spPr>
          <a:xfrm>
            <a:off x="696281" y="4500131"/>
            <a:ext cx="1272111" cy="1798952"/>
          </a:xfrm>
          <a:prstGeom prst="rect">
            <a:avLst/>
          </a:prstGeom>
          <a:effectLst>
            <a:outerShdw blurRad="292100" dist="139700" dir="2700000" algn="tl" rotWithShape="0">
              <a:prstClr val="black">
                <a:alpha val="65000"/>
              </a:prstClr>
            </a:outerShdw>
          </a:effectLst>
        </p:spPr>
      </p:pic>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6 Imagen" descr="microbol.png"/>
          <p:cNvPicPr>
            <a:picLocks noChangeAspect="1"/>
          </p:cNvPicPr>
          <p:nvPr/>
        </p:nvPicPr>
        <p:blipFill>
          <a:blip r:embed="rId2">
            <a:duotone>
              <a:prstClr val="black"/>
              <a:schemeClr val="accent5">
                <a:tint val="45000"/>
                <a:satMod val="400000"/>
              </a:schemeClr>
            </a:duotone>
          </a:blip>
          <a:srcRect l="9618" t="7156" r="9035" b="12453"/>
          <a:stretch>
            <a:fillRect/>
          </a:stretch>
        </p:blipFill>
        <p:spPr>
          <a:xfrm>
            <a:off x="347112" y="2336800"/>
            <a:ext cx="3096384" cy="3960000"/>
          </a:xfrm>
          <a:prstGeom prst="rect">
            <a:avLst/>
          </a:prstGeom>
          <a:effectLst>
            <a:outerShdw blurRad="292100" dist="139700" dir="2700000" algn="tl" rotWithShape="0">
              <a:prstClr val="black">
                <a:alpha val="65000"/>
              </a:prstClr>
            </a:outerShdw>
          </a:effectLst>
        </p:spPr>
      </p:pic>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rgbClr val="203864"/>
                </a:solidFill>
                <a:latin typeface="Aharoni" panose="020F0502020204030204" pitchFamily="2" charset="-79"/>
                <a:cs typeface="Aharoni" panose="020F0502020204030204" pitchFamily="2" charset="-79"/>
              </a:rPr>
              <a:t>Validación de contenido</a:t>
            </a:r>
            <a:endParaRPr lang="en-US" sz="3200" dirty="0">
              <a:solidFill>
                <a:srgbClr val="203864"/>
              </a:solidFill>
              <a:latin typeface="Aharoni" panose="020F0502020204030204" pitchFamily="2" charset="-79"/>
              <a:cs typeface="Aharoni" panose="020F0502020204030204" pitchFamily="2" charset="-79"/>
            </a:endParaRPr>
          </a:p>
        </p:txBody>
      </p:sp>
      <p:graphicFrame>
        <p:nvGraphicFramePr>
          <p:cNvPr id="6" name="5 Tabla"/>
          <p:cNvGraphicFramePr>
            <a:graphicFrameLocks noGrp="1"/>
          </p:cNvGraphicFramePr>
          <p:nvPr/>
        </p:nvGraphicFramePr>
        <p:xfrm>
          <a:off x="3632199" y="2348878"/>
          <a:ext cx="8223731" cy="3958788"/>
        </p:xfrm>
        <a:graphic>
          <a:graphicData uri="http://schemas.openxmlformats.org/drawingml/2006/table">
            <a:tbl>
              <a:tblPr firstRow="1" bandRow="1">
                <a:tableStyleId>{69CF1AB2-1976-4502-BF36-3FF5EA218861}</a:tableStyleId>
              </a:tblPr>
              <a:tblGrid>
                <a:gridCol w="2055933"/>
                <a:gridCol w="6167798"/>
              </a:tblGrid>
              <a:tr h="1319596">
                <a:tc>
                  <a:txBody>
                    <a:bodyPr/>
                    <a:lstStyle/>
                    <a:p>
                      <a:pPr marL="180000" indent="0" algn="l">
                        <a:buNone/>
                      </a:pPr>
                      <a:r>
                        <a:rPr lang="es-CR" sz="2400" b="1" noProof="0" dirty="0" smtClean="0">
                          <a:solidFill>
                            <a:srgbClr val="4F4F4F"/>
                          </a:solidFill>
                          <a:latin typeface="+mn-lt"/>
                          <a:ea typeface="Open Sans Light" pitchFamily="34" charset="0"/>
                          <a:cs typeface="Open Sans Light" pitchFamily="34" charset="0"/>
                        </a:rPr>
                        <a:t>Participantes</a:t>
                      </a:r>
                      <a:endParaRPr lang="es-CR" sz="2400" b="1"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3600" indent="-226800" algn="l">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 </a:t>
                      </a:r>
                      <a:r>
                        <a:rPr lang="es-CR" sz="2000" b="1" i="0" kern="1200" noProof="0" dirty="0" smtClean="0">
                          <a:solidFill>
                            <a:srgbClr val="4F4F4F"/>
                          </a:solidFill>
                          <a:latin typeface="+mn-lt"/>
                          <a:ea typeface="Open Sans Light" pitchFamily="34" charset="0"/>
                          <a:cs typeface="Open Sans Light" pitchFamily="34" charset="0"/>
                        </a:rPr>
                        <a:t>Cuatro expertos nacionales</a:t>
                      </a:r>
                      <a:endParaRPr lang="es-CR" sz="2000" b="1" i="0" kern="1200" noProof="0" dirty="0" smtClean="0">
                        <a:solidFill>
                          <a:srgbClr val="4F4F4F"/>
                        </a:solidFill>
                        <a:latin typeface="+mn-lt"/>
                        <a:ea typeface="Open Sans Light" pitchFamily="34" charset="0"/>
                        <a:cs typeface="Open Sans Light" pitchFamily="34" charset="0"/>
                      </a:endParaRPr>
                    </a:p>
                    <a:p>
                      <a:pPr marL="453600" indent="-226800" algn="l">
                        <a:buFont typeface="Wingdings" pitchFamily="2" charset="2"/>
                        <a:buChar char="§"/>
                      </a:pPr>
                      <a:r>
                        <a:rPr lang="es-CR" sz="2000" b="0" i="0" kern="1200" noProof="0" dirty="0" smtClean="0">
                          <a:solidFill>
                            <a:srgbClr val="4F4F4F"/>
                          </a:solidFill>
                          <a:latin typeface="+mn-lt"/>
                          <a:ea typeface="Open Sans Light" pitchFamily="34" charset="0"/>
                          <a:cs typeface="Open Sans Light" pitchFamily="34" charset="0"/>
                        </a:rPr>
                        <a:t> </a:t>
                      </a:r>
                      <a:r>
                        <a:rPr lang="es-CR" sz="2000" b="1" i="0" kern="1200" noProof="0" dirty="0" smtClean="0">
                          <a:solidFill>
                            <a:srgbClr val="4F4F4F"/>
                          </a:solidFill>
                          <a:latin typeface="+mn-lt"/>
                          <a:ea typeface="Open Sans Light" pitchFamily="34" charset="0"/>
                          <a:cs typeface="Open Sans Light" pitchFamily="34" charset="0"/>
                        </a:rPr>
                        <a:t>Cuatro expertos internacionales</a:t>
                      </a:r>
                      <a:endParaRPr lang="es-CR" sz="2000" b="1" i="0" kern="120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319596">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s-CR" sz="2400" b="1" i="0" noProof="0" dirty="0" smtClean="0">
                          <a:solidFill>
                            <a:srgbClr val="4F4F4F"/>
                          </a:solidFill>
                          <a:latin typeface="+mn-lt"/>
                          <a:ea typeface="Open Sans Light" pitchFamily="34" charset="0"/>
                          <a:cs typeface="Open Sans Light" pitchFamily="34" charset="0"/>
                        </a:rPr>
                        <a:t>Instrumento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3600" indent="-226800" algn="l">
                        <a:buFont typeface="Wingdings" pitchFamily="2" charset="2"/>
                        <a:buChar char="§"/>
                      </a:pPr>
                      <a:r>
                        <a:rPr lang="es-CR" sz="2000" b="0" i="0" kern="1200" noProof="0" dirty="0" smtClean="0">
                          <a:solidFill>
                            <a:srgbClr val="4F4F4F"/>
                          </a:solidFill>
                          <a:latin typeface="+mn-lt"/>
                          <a:ea typeface="Open Sans Light" pitchFamily="34" charset="0"/>
                          <a:cs typeface="Open Sans Light" pitchFamily="34" charset="0"/>
                        </a:rPr>
                        <a:t> </a:t>
                      </a:r>
                      <a:r>
                        <a:rPr lang="es-CR" sz="2000" b="1" i="0" kern="1200" noProof="0" dirty="0" smtClean="0">
                          <a:solidFill>
                            <a:srgbClr val="4F4F4F"/>
                          </a:solidFill>
                          <a:latin typeface="+mn-lt"/>
                          <a:ea typeface="Open Sans Light" pitchFamily="34" charset="0"/>
                          <a:cs typeface="Open Sans Light" pitchFamily="34" charset="0"/>
                        </a:rPr>
                        <a:t>Una pregunta cerrada (relevancia)</a:t>
                      </a:r>
                    </a:p>
                    <a:p>
                      <a:pPr marL="453600" indent="-226800" algn="l">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 Tres preguntas abiertas (terminología, observaciones y sugerencias de nuevos ítems)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319596">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s-CR" sz="2400" b="1" i="0" noProof="0" dirty="0" smtClean="0">
                          <a:solidFill>
                            <a:srgbClr val="4F4F4F"/>
                          </a:solidFill>
                          <a:latin typeface="+mn-lt"/>
                          <a:ea typeface="Open Sans Light" pitchFamily="34" charset="0"/>
                          <a:cs typeface="Open Sans Light" pitchFamily="34" charset="0"/>
                        </a:rPr>
                        <a:t>Análisis de datos</a:t>
                      </a:r>
                      <a:endParaRPr lang="es-CR" sz="2400" b="1" i="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3600" indent="-226800" algn="l">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Relevancia:</a:t>
                      </a:r>
                      <a:r>
                        <a:rPr lang="es-CR" sz="2000" b="1" i="0" kern="1200" baseline="0" noProof="0" dirty="0" smtClean="0">
                          <a:solidFill>
                            <a:srgbClr val="4F4F4F"/>
                          </a:solidFill>
                          <a:latin typeface="+mn-lt"/>
                          <a:ea typeface="Open Sans Light" pitchFamily="34" charset="0"/>
                          <a:cs typeface="Open Sans Light" pitchFamily="34" charset="0"/>
                        </a:rPr>
                        <a:t> Se calculó el acuerdo entre expertos (IVC-I </a:t>
                      </a:r>
                      <a:r>
                        <a:rPr lang="es-CR" sz="2000" b="1" i="0" kern="1200" baseline="0" noProof="0" dirty="0" smtClean="0">
                          <a:solidFill>
                            <a:srgbClr val="4F4F4F"/>
                          </a:solidFill>
                          <a:latin typeface="+mn-lt"/>
                          <a:ea typeface="Open Sans Light" pitchFamily="34" charset="0"/>
                          <a:cs typeface="Open Sans Light" pitchFamily="34" charset="0"/>
                          <a:sym typeface="Symbol"/>
                        </a:rPr>
                        <a:t> .75; IVC-E  .90)</a:t>
                      </a:r>
                      <a:endParaRPr lang="es-CR" sz="2000" b="1" i="0" kern="1200" noProof="0" dirty="0" smtClean="0">
                        <a:solidFill>
                          <a:srgbClr val="4F4F4F"/>
                        </a:solidFill>
                        <a:latin typeface="+mn-lt"/>
                        <a:ea typeface="Open Sans Light" pitchFamily="34" charset="0"/>
                        <a:cs typeface="Open Sans Light" pitchFamily="34" charset="0"/>
                      </a:endParaRPr>
                    </a:p>
                    <a:p>
                      <a:pPr marL="453600" indent="-226800" algn="l">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 Preguntas abiertas: Codificación y</a:t>
                      </a:r>
                      <a:r>
                        <a:rPr lang="es-CR" sz="2000" b="1" i="0" kern="1200" baseline="0" noProof="0" dirty="0" smtClean="0">
                          <a:solidFill>
                            <a:srgbClr val="4F4F4F"/>
                          </a:solidFill>
                          <a:latin typeface="+mn-lt"/>
                          <a:ea typeface="Open Sans Light" pitchFamily="34" charset="0"/>
                          <a:cs typeface="Open Sans Light" pitchFamily="34" charset="0"/>
                        </a:rPr>
                        <a:t> discusión</a:t>
                      </a:r>
                      <a:endParaRPr lang="es-CR" sz="2000" b="1" i="0" kern="120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chemeClr val="accent1">
                    <a:lumMod val="50000"/>
                  </a:schemeClr>
                </a:solidFill>
                <a:latin typeface="Aharoni" panose="020F0502020204030204" pitchFamily="2" charset="-79"/>
                <a:cs typeface="Aharoni" panose="020F0502020204030204" pitchFamily="2" charset="-79"/>
              </a:rPr>
              <a:t>Flujo de ítems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6" name="5 Tabla"/>
          <p:cNvGraphicFramePr>
            <a:graphicFrameLocks noGrp="1"/>
          </p:cNvGraphicFramePr>
          <p:nvPr/>
        </p:nvGraphicFramePr>
        <p:xfrm>
          <a:off x="330202" y="2245121"/>
          <a:ext cx="11523133" cy="4282681"/>
        </p:xfrm>
        <a:graphic>
          <a:graphicData uri="http://schemas.openxmlformats.org/drawingml/2006/table">
            <a:tbl>
              <a:tblPr firstRow="1" bandRow="1">
                <a:tableStyleId>{69CF1AB2-1976-4502-BF36-3FF5EA218861}</a:tableStyleId>
              </a:tblPr>
              <a:tblGrid>
                <a:gridCol w="3846061"/>
                <a:gridCol w="1279512"/>
                <a:gridCol w="1279512"/>
                <a:gridCol w="1279512"/>
                <a:gridCol w="1279512"/>
                <a:gridCol w="1279512"/>
                <a:gridCol w="1279512"/>
              </a:tblGrid>
              <a:tr h="593513">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Sección</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Ítems iniciales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Ítems eliminados</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Ítems modificados</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Ítems</a:t>
                      </a:r>
                      <a:r>
                        <a:rPr lang="es-CR" sz="1600" b="1" i="0" baseline="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 agregados</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Ítems finales</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IVC-E</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447899">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Información general</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6</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.93</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7899">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Conocimiento sobre </a:t>
                      </a:r>
                      <a:r>
                        <a:rPr lang="es-CR" sz="1400" b="1" i="0" kern="1200" dirty="0" err="1" smtClean="0">
                          <a:solidFill>
                            <a:srgbClr val="4F4F4F"/>
                          </a:solidFill>
                          <a:latin typeface="+mn-lt"/>
                          <a:ea typeface="Open Sans Light" pitchFamily="34" charset="0"/>
                          <a:cs typeface="Open Sans Light" pitchFamily="34" charset="0"/>
                        </a:rPr>
                        <a:t>microcredenciales</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6</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4</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6</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.96</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7899">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Percepciones, expectativas y actitudes sobre </a:t>
                      </a:r>
                      <a:r>
                        <a:rPr lang="es-CR" sz="1400" b="1" i="0" kern="1200" dirty="0" err="1" smtClean="0">
                          <a:solidFill>
                            <a:srgbClr val="4F4F4F"/>
                          </a:solidFill>
                          <a:latin typeface="+mn-lt"/>
                          <a:ea typeface="Open Sans Light" pitchFamily="34" charset="0"/>
                          <a:cs typeface="Open Sans Light" pitchFamily="34" charset="0"/>
                        </a:rPr>
                        <a:t>microcredenciales</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45</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3</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42</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.91</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7899">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Oferta actual de certificados para experiencias cortas de aprendizaje</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34</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1</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2</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12</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45</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.94</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7899">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Reconocimiento de certificados para experiencias cortas de aprendizaje</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10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3</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10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.97</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7899">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Planes futuros sobre </a:t>
                      </a:r>
                      <a:r>
                        <a:rPr lang="es-CR" sz="1400" b="1" i="0" kern="1200" dirty="0" err="1" smtClean="0">
                          <a:solidFill>
                            <a:srgbClr val="4F4F4F"/>
                          </a:solidFill>
                          <a:latin typeface="+mn-lt"/>
                          <a:ea typeface="Open Sans Light" pitchFamily="34" charset="0"/>
                          <a:cs typeface="Open Sans Light" pitchFamily="34" charset="0"/>
                        </a:rPr>
                        <a:t>microcredenciales</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2</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.94</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7899">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Hacia un marco de referencia sobre </a:t>
                      </a:r>
                      <a:r>
                        <a:rPr lang="es-CR" sz="1400" b="1" i="0" kern="1200" dirty="0" err="1" smtClean="0">
                          <a:solidFill>
                            <a:srgbClr val="4F4F4F"/>
                          </a:solidFill>
                          <a:latin typeface="+mn-lt"/>
                          <a:ea typeface="Open Sans Light" pitchFamily="34" charset="0"/>
                          <a:cs typeface="Open Sans Light" pitchFamily="34" charset="0"/>
                        </a:rPr>
                        <a:t>microcredenciales</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6</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0</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1</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.96</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51921">
                <a:tc>
                  <a:txBody>
                    <a:bodyPr/>
                    <a:lstStyle/>
                    <a:p>
                      <a:pPr marL="0" indent="0" algn="l">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Total</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115</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4</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24</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13</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124</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.93</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201954">
                <a:tc gridSpan="6">
                  <a:txBody>
                    <a:bodyPr/>
                    <a:lstStyle/>
                    <a:p>
                      <a:pPr marL="0" indent="0" algn="just" defTabSz="914400" rtl="0" eaLnBrk="1" fontAlgn="ctr" latinLnBrk="0" hangingPunct="1">
                        <a:lnSpc>
                          <a:spcPct val="100000"/>
                        </a:lnSpc>
                        <a:spcBef>
                          <a:spcPts val="0"/>
                        </a:spcBef>
                        <a:spcAft>
                          <a:spcPts val="0"/>
                        </a:spcAft>
                      </a:pPr>
                      <a:r>
                        <a:rPr lang="es-CR" sz="1200" b="1" i="1" kern="1200" dirty="0" smtClean="0">
                          <a:solidFill>
                            <a:srgbClr val="4F4F4F"/>
                          </a:solidFill>
                          <a:latin typeface="+mn-lt"/>
                          <a:ea typeface="Open Sans Light" pitchFamily="34" charset="0"/>
                          <a:cs typeface="Open Sans Light" pitchFamily="34" charset="0"/>
                        </a:rPr>
                        <a:t>Nota</a:t>
                      </a:r>
                      <a:r>
                        <a:rPr lang="es-CR" sz="1200" b="1" i="0" kern="1200" dirty="0" smtClean="0">
                          <a:solidFill>
                            <a:srgbClr val="4F4F4F"/>
                          </a:solidFill>
                          <a:latin typeface="+mn-lt"/>
                          <a:ea typeface="Open Sans Light" pitchFamily="34" charset="0"/>
                          <a:cs typeface="Open Sans Light" pitchFamily="34" charset="0"/>
                        </a:rPr>
                        <a:t>.</a:t>
                      </a:r>
                      <a:r>
                        <a:rPr lang="es-CR" sz="1200" b="0" i="0" kern="1200" dirty="0" smtClean="0">
                          <a:solidFill>
                            <a:srgbClr val="4F4F4F"/>
                          </a:solidFill>
                          <a:latin typeface="+mn-lt"/>
                          <a:ea typeface="Open Sans Light" pitchFamily="34" charset="0"/>
                          <a:cs typeface="Open Sans Light" pitchFamily="34" charset="0"/>
                        </a:rPr>
                        <a:t> </a:t>
                      </a:r>
                      <a:r>
                        <a:rPr lang="es-CR" sz="1200" b="0" i="1" kern="1200" dirty="0" smtClean="0">
                          <a:solidFill>
                            <a:srgbClr val="4F4F4F"/>
                          </a:solidFill>
                          <a:latin typeface="+mn-lt"/>
                          <a:ea typeface="Open Sans Light" pitchFamily="34" charset="0"/>
                          <a:cs typeface="Open Sans Light" pitchFamily="34" charset="0"/>
                        </a:rPr>
                        <a:t>N</a:t>
                      </a:r>
                      <a:r>
                        <a:rPr lang="es-CR" sz="1200" b="0" i="0" kern="1200" dirty="0" smtClean="0">
                          <a:solidFill>
                            <a:srgbClr val="4F4F4F"/>
                          </a:solidFill>
                          <a:latin typeface="+mn-lt"/>
                          <a:ea typeface="Open Sans Light" pitchFamily="34" charset="0"/>
                          <a:cs typeface="Open Sans Light" pitchFamily="34" charset="0"/>
                        </a:rPr>
                        <a:t> = </a:t>
                      </a:r>
                      <a:r>
                        <a:rPr lang="es-CR" sz="1200" b="0" i="0" kern="1200" dirty="0" smtClean="0">
                          <a:solidFill>
                            <a:srgbClr val="4F4F4F"/>
                          </a:solidFill>
                          <a:latin typeface="+mn-lt"/>
                          <a:ea typeface="Open Sans Light" pitchFamily="34" charset="0"/>
                          <a:cs typeface="Open Sans Light" pitchFamily="34" charset="0"/>
                        </a:rPr>
                        <a:t>8.</a:t>
                      </a: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pPr marL="0" indent="0" algn="ctr" defTabSz="914400" rtl="0" eaLnBrk="1" fontAlgn="ctr" latinLnBrk="0" hangingPunct="1">
                        <a:lnSpc>
                          <a:spcPct val="100000"/>
                        </a:lnSpc>
                        <a:spcBef>
                          <a:spcPts val="0"/>
                        </a:spcBef>
                        <a:spcAft>
                          <a:spcPts val="0"/>
                        </a:spcAft>
                      </a:pPr>
                      <a:endParaRPr lang="es-CR" sz="1600" b="0" i="0" kern="1200" dirty="0" smtClean="0">
                        <a:solidFill>
                          <a:schemeClr val="bg1"/>
                        </a:solidFill>
                        <a:latin typeface="Open Sans Light" pitchFamily="34" charset="0"/>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defTabSz="914400" rtl="0" eaLnBrk="1" fontAlgn="ctr" latinLnBrk="0" hangingPunct="1">
                        <a:lnSpc>
                          <a:spcPct val="100000"/>
                        </a:lnSpc>
                        <a:spcBef>
                          <a:spcPts val="0"/>
                        </a:spcBef>
                        <a:spcAft>
                          <a:spcPts val="0"/>
                        </a:spcAft>
                      </a:pP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in front of a screen&#10;&#10;Description automatically generated">
            <a:extLst>
              <a:ext uri="{FF2B5EF4-FFF2-40B4-BE49-F238E27FC236}">
                <a16:creationId xmlns="" xmlns:a16="http://schemas.microsoft.com/office/drawing/2014/main" id="{49A1A437-94B7-D2E1-A2CD-7BB6BC615672}"/>
              </a:ext>
            </a:extLst>
          </p:cNvPr>
          <p:cNvPicPr>
            <a:picLocks noChangeAspect="1"/>
          </p:cNvPicPr>
          <p:nvPr/>
        </p:nvPicPr>
        <p:blipFill>
          <a:blip r:embed="rId2"/>
          <a:stretch>
            <a:fillRect/>
          </a:stretch>
        </p:blipFill>
        <p:spPr>
          <a:xfrm>
            <a:off x="5045720" y="2000250"/>
            <a:ext cx="7303442" cy="5055309"/>
          </a:xfrm>
          <a:prstGeom prst="rect">
            <a:avLst/>
          </a:prstGeom>
          <a:ln>
            <a:solidFill>
              <a:schemeClr val="accent1"/>
            </a:solidFill>
          </a:ln>
          <a:effectLst>
            <a:softEdge rad="317500"/>
          </a:effectLst>
        </p:spPr>
      </p:pic>
      <p:sp>
        <p:nvSpPr>
          <p:cNvPr id="15" name="Rectangle 14">
            <a:extLst>
              <a:ext uri="{FF2B5EF4-FFF2-40B4-BE49-F238E27FC236}">
                <a16:creationId xmlns="" xmlns:a16="http://schemas.microsoft.com/office/drawing/2014/main" id="{C49FD4B2-339F-8421-A1F1-FD8BB9B685DE}"/>
              </a:ext>
            </a:extLst>
          </p:cNvPr>
          <p:cNvSpPr/>
          <p:nvPr/>
        </p:nvSpPr>
        <p:spPr>
          <a:xfrm>
            <a:off x="0" y="420760"/>
            <a:ext cx="6790267"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491319" y="482314"/>
            <a:ext cx="4913194" cy="646331"/>
          </a:xfrm>
          <a:prstGeom prst="rect">
            <a:avLst/>
          </a:prstGeom>
          <a:noFill/>
        </p:spPr>
        <p:txBody>
          <a:bodyPr wrap="square" rtlCol="0">
            <a:spAutoFit/>
          </a:bodyPr>
          <a:lstStyle/>
          <a:p>
            <a:r>
              <a:rPr lang="es-CR" sz="3600" dirty="0">
                <a:solidFill>
                  <a:schemeClr val="bg1"/>
                </a:solidFill>
              </a:rPr>
              <a:t>CONTENIDO</a:t>
            </a:r>
            <a:endParaRPr lang="en-US" dirty="0">
              <a:solidFill>
                <a:schemeClr val="bg1"/>
              </a:solidFill>
            </a:endParaRPr>
          </a:p>
        </p:txBody>
      </p:sp>
      <p:graphicFrame>
        <p:nvGraphicFramePr>
          <p:cNvPr id="4" name="Diagram 3">
            <a:extLst>
              <a:ext uri="{FF2B5EF4-FFF2-40B4-BE49-F238E27FC236}">
                <a16:creationId xmlns="" xmlns:a16="http://schemas.microsoft.com/office/drawing/2014/main" id="{E3B8F158-3193-EDC8-D1B8-278366AFE3A7}"/>
              </a:ext>
            </a:extLst>
          </p:cNvPr>
          <p:cNvGraphicFramePr/>
          <p:nvPr>
            <p:extLst>
              <p:ext uri="{D42A27DB-BD31-4B8C-83A1-F6EECF244321}">
                <p14:modId xmlns="" xmlns:p14="http://schemas.microsoft.com/office/powerpoint/2010/main" val="4160098041"/>
              </p:ext>
            </p:extLst>
          </p:nvPr>
        </p:nvGraphicFramePr>
        <p:xfrm>
          <a:off x="752743" y="1445179"/>
          <a:ext cx="7303442" cy="5055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3636985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Estructura de la Consulta</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6" name="5 Tabla"/>
          <p:cNvGraphicFramePr>
            <a:graphicFrameLocks noGrp="1"/>
          </p:cNvGraphicFramePr>
          <p:nvPr/>
        </p:nvGraphicFramePr>
        <p:xfrm>
          <a:off x="330201" y="2245121"/>
          <a:ext cx="11523371" cy="4291144"/>
        </p:xfrm>
        <a:graphic>
          <a:graphicData uri="http://schemas.openxmlformats.org/drawingml/2006/table">
            <a:tbl>
              <a:tblPr firstRow="1" bandRow="1">
                <a:tableStyleId>{69CF1AB2-1976-4502-BF36-3FF5EA218861}</a:tableStyleId>
              </a:tblPr>
              <a:tblGrid>
                <a:gridCol w="3213802"/>
                <a:gridCol w="697928"/>
                <a:gridCol w="7611641"/>
              </a:tblGrid>
              <a:tr h="401724">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Sección</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Ítems</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Propósito</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267055">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Información general</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Determinar las características académicas y demográficas de los participantes</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22698">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Conocimiento sobre </a:t>
                      </a:r>
                      <a:r>
                        <a:rPr lang="es-CR" sz="1400" b="1" i="0" kern="1200" dirty="0" err="1" smtClean="0">
                          <a:solidFill>
                            <a:srgbClr val="4F4F4F"/>
                          </a:solidFill>
                          <a:latin typeface="+mn-lt"/>
                          <a:ea typeface="Open Sans Light" pitchFamily="34" charset="0"/>
                          <a:cs typeface="Open Sans Light" pitchFamily="34" charset="0"/>
                        </a:rPr>
                        <a:t>microcredenciales</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Determinar el estado de conocimiento de los participantes con respecto a las </a:t>
                      </a:r>
                      <a:r>
                        <a:rPr lang="es-CR" sz="1400" b="0" i="0" kern="1200" dirty="0" err="1" smtClean="0">
                          <a:solidFill>
                            <a:srgbClr val="4F4F4F"/>
                          </a:solidFill>
                          <a:latin typeface="+mn-lt"/>
                          <a:ea typeface="Open Sans Light" pitchFamily="34" charset="0"/>
                          <a:cs typeface="Open Sans Light" pitchFamily="34" charset="0"/>
                        </a:rPr>
                        <a:t>microcredenciales</a:t>
                      </a:r>
                      <a:r>
                        <a:rPr lang="es-CR" sz="1400" b="0" i="0" kern="1200" dirty="0" smtClean="0">
                          <a:solidFill>
                            <a:srgbClr val="4F4F4F"/>
                          </a:solidFill>
                          <a:latin typeface="+mn-lt"/>
                          <a:ea typeface="Open Sans Light" pitchFamily="34" charset="0"/>
                          <a:cs typeface="Open Sans Light" pitchFamily="34" charset="0"/>
                        </a:rPr>
                        <a:t> antes y después de leer una propuesta de definición de ese concepto</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22698">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Percepciones, expectativas y actitudes sobre </a:t>
                      </a:r>
                      <a:r>
                        <a:rPr lang="es-CR" sz="1400" b="1" i="0" kern="1200" dirty="0" err="1" smtClean="0">
                          <a:solidFill>
                            <a:srgbClr val="4F4F4F"/>
                          </a:solidFill>
                          <a:latin typeface="+mn-lt"/>
                          <a:ea typeface="Open Sans Light" pitchFamily="34" charset="0"/>
                          <a:cs typeface="Open Sans Light" pitchFamily="34" charset="0"/>
                        </a:rPr>
                        <a:t>microcredenciales</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42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Determinar las percepciones, expectativas y actitudes de los participantes con respecto a las </a:t>
                      </a:r>
                      <a:r>
                        <a:rPr lang="es-CR" sz="1400" b="0" i="0" kern="1200" dirty="0" err="1" smtClean="0">
                          <a:solidFill>
                            <a:srgbClr val="4F4F4F"/>
                          </a:solidFill>
                          <a:latin typeface="+mn-lt"/>
                          <a:ea typeface="Open Sans Light" pitchFamily="34" charset="0"/>
                          <a:cs typeface="Open Sans Light" pitchFamily="34" charset="0"/>
                        </a:rPr>
                        <a:t>microcredenciales</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22698">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Oferta actual de certificados para experiencias cortas de aprendizaje</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45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Determinar la oferta actual de certificados para experiencias cortas de aprendizaje en las instituciones miembro del </a:t>
                      </a:r>
                      <a:r>
                        <a:rPr lang="es-CR" sz="1400" b="0" i="0" kern="1200" dirty="0" err="1" smtClean="0">
                          <a:solidFill>
                            <a:srgbClr val="4F4F4F"/>
                          </a:solidFill>
                          <a:latin typeface="+mn-lt"/>
                          <a:ea typeface="Open Sans Light" pitchFamily="34" charset="0"/>
                          <a:cs typeface="Open Sans Light" pitchFamily="34" charset="0"/>
                        </a:rPr>
                        <a:t>Sesue</a:t>
                      </a:r>
                      <a:r>
                        <a:rPr lang="es-CR" sz="1400" b="0" i="0" kern="1200" dirty="0" smtClean="0">
                          <a:solidFill>
                            <a:srgbClr val="4F4F4F"/>
                          </a:solidFill>
                          <a:latin typeface="+mn-lt"/>
                          <a:ea typeface="Open Sans Light" pitchFamily="34" charset="0"/>
                          <a:cs typeface="Open Sans Light" pitchFamily="34" charset="0"/>
                        </a:rPr>
                        <a:t> como condición previa hacia una eventual adopción de las </a:t>
                      </a:r>
                      <a:r>
                        <a:rPr lang="es-CR" sz="1400" b="0" i="0" kern="1200" dirty="0" err="1" smtClean="0">
                          <a:solidFill>
                            <a:srgbClr val="4F4F4F"/>
                          </a:solidFill>
                          <a:latin typeface="+mn-lt"/>
                          <a:ea typeface="Open Sans Light" pitchFamily="34" charset="0"/>
                          <a:cs typeface="Open Sans Light" pitchFamily="34" charset="0"/>
                        </a:rPr>
                        <a:t>microcredenciales</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78340">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Reconocimiento de certificados para experiencias cortas de aprendizaje</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10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Determinar el grado de reconocimiento que reciben los certificados para experiencias cortas de aprendizaje por parte de las instituciones miembro del </a:t>
                      </a:r>
                      <a:r>
                        <a:rPr lang="es-CR" sz="1400" b="0" i="0" kern="1200" dirty="0" err="1" smtClean="0">
                          <a:solidFill>
                            <a:srgbClr val="4F4F4F"/>
                          </a:solidFill>
                          <a:latin typeface="+mn-lt"/>
                          <a:ea typeface="Open Sans Light" pitchFamily="34" charset="0"/>
                          <a:cs typeface="Open Sans Light" pitchFamily="34" charset="0"/>
                        </a:rPr>
                        <a:t>Sesue</a:t>
                      </a:r>
                      <a:r>
                        <a:rPr lang="es-CR" sz="1400" b="0" i="0" kern="1200" dirty="0" smtClean="0">
                          <a:solidFill>
                            <a:srgbClr val="4F4F4F"/>
                          </a:solidFill>
                          <a:latin typeface="+mn-lt"/>
                          <a:ea typeface="Open Sans Light" pitchFamily="34" charset="0"/>
                          <a:cs typeface="Open Sans Light" pitchFamily="34" charset="0"/>
                        </a:rPr>
                        <a:t> como condición previa hacia una eventual adopción de las </a:t>
                      </a:r>
                      <a:r>
                        <a:rPr lang="es-CR" sz="1400" b="0" i="0" kern="1200" dirty="0" err="1" smtClean="0">
                          <a:solidFill>
                            <a:srgbClr val="4F4F4F"/>
                          </a:solidFill>
                          <a:latin typeface="+mn-lt"/>
                          <a:ea typeface="Open Sans Light" pitchFamily="34" charset="0"/>
                          <a:cs typeface="Open Sans Light" pitchFamily="34" charset="0"/>
                        </a:rPr>
                        <a:t>microcredenciales</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22698">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Planes futuros sobre </a:t>
                      </a:r>
                      <a:r>
                        <a:rPr lang="es-CR" sz="1400" b="1" i="0" kern="1200" dirty="0" err="1" smtClean="0">
                          <a:solidFill>
                            <a:srgbClr val="4F4F4F"/>
                          </a:solidFill>
                          <a:latin typeface="+mn-lt"/>
                          <a:ea typeface="Open Sans Light" pitchFamily="34" charset="0"/>
                          <a:cs typeface="Open Sans Light" pitchFamily="34" charset="0"/>
                        </a:rPr>
                        <a:t>microcredenciales</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Determinar si existen planes a futuro sobre </a:t>
                      </a:r>
                      <a:r>
                        <a:rPr lang="es-CR" sz="1400" b="0" i="0" kern="1200" dirty="0" err="1" smtClean="0">
                          <a:solidFill>
                            <a:srgbClr val="4F4F4F"/>
                          </a:solidFill>
                          <a:latin typeface="+mn-lt"/>
                          <a:ea typeface="Open Sans Light" pitchFamily="34" charset="0"/>
                          <a:cs typeface="Open Sans Light" pitchFamily="34" charset="0"/>
                        </a:rPr>
                        <a:t>microcredenciales</a:t>
                      </a:r>
                      <a:r>
                        <a:rPr lang="es-CR" sz="1400" b="0" i="0" kern="1200" dirty="0" smtClean="0">
                          <a:solidFill>
                            <a:srgbClr val="4F4F4F"/>
                          </a:solidFill>
                          <a:latin typeface="+mn-lt"/>
                          <a:ea typeface="Open Sans Light" pitchFamily="34" charset="0"/>
                          <a:cs typeface="Open Sans Light" pitchFamily="34" charset="0"/>
                        </a:rPr>
                        <a:t> entre las instituciones miembro del </a:t>
                      </a:r>
                      <a:r>
                        <a:rPr lang="es-CR" sz="1400" b="0" i="0" kern="1200" dirty="0" err="1" smtClean="0">
                          <a:solidFill>
                            <a:srgbClr val="4F4F4F"/>
                          </a:solidFill>
                          <a:latin typeface="+mn-lt"/>
                          <a:ea typeface="Open Sans Light" pitchFamily="34" charset="0"/>
                          <a:cs typeface="Open Sans Light" pitchFamily="34" charset="0"/>
                        </a:rPr>
                        <a:t>Sesue</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22698">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Hacia un marco de referencia sobre </a:t>
                      </a:r>
                      <a:r>
                        <a:rPr lang="es-CR" sz="1400" b="1" i="0" kern="1200" dirty="0" err="1" smtClean="0">
                          <a:solidFill>
                            <a:srgbClr val="4F4F4F"/>
                          </a:solidFill>
                          <a:latin typeface="+mn-lt"/>
                          <a:ea typeface="Open Sans Light" pitchFamily="34" charset="0"/>
                          <a:cs typeface="Open Sans Light" pitchFamily="34" charset="0"/>
                        </a:rPr>
                        <a:t>microcredenciales</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0" i="0" kern="1200" dirty="0" smtClean="0">
                          <a:solidFill>
                            <a:srgbClr val="4F4F4F"/>
                          </a:solidFill>
                          <a:latin typeface="+mn-lt"/>
                          <a:ea typeface="Open Sans Light" pitchFamily="34" charset="0"/>
                          <a:cs typeface="Open Sans Light" pitchFamily="34" charset="0"/>
                        </a:rPr>
                        <a:t>Determinar el grado de importancia que atribuyen los participantes a la posibilidad de contar con un marco de referencia sobre </a:t>
                      </a:r>
                      <a:r>
                        <a:rPr lang="es-CR" sz="1400" b="0" i="0" kern="1200" dirty="0" err="1" smtClean="0">
                          <a:solidFill>
                            <a:srgbClr val="4F4F4F"/>
                          </a:solidFill>
                          <a:latin typeface="+mn-lt"/>
                          <a:ea typeface="Open Sans Light" pitchFamily="34" charset="0"/>
                          <a:cs typeface="Open Sans Light" pitchFamily="34" charset="0"/>
                        </a:rPr>
                        <a:t>microcredenciales</a:t>
                      </a:r>
                      <a:r>
                        <a:rPr lang="es-CR" sz="1400" b="0" i="0" kern="1200" dirty="0" smtClean="0">
                          <a:solidFill>
                            <a:srgbClr val="4F4F4F"/>
                          </a:solidFill>
                          <a:latin typeface="+mn-lt"/>
                          <a:ea typeface="Open Sans Light" pitchFamily="34" charset="0"/>
                          <a:cs typeface="Open Sans Light" pitchFamily="34" charset="0"/>
                        </a:rPr>
                        <a:t> y a los distintos componentes que lo conformarían</a:t>
                      </a:r>
                      <a:endParaRPr lang="es-CR" sz="1400" b="0"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30535">
                <a:tc gridSpan="3">
                  <a:txBody>
                    <a:bodyPr/>
                    <a:lstStyle/>
                    <a:p>
                      <a:pPr marL="0" indent="0" algn="just" defTabSz="914400" rtl="0" eaLnBrk="1" fontAlgn="ctr" latinLnBrk="0" hangingPunct="1">
                        <a:lnSpc>
                          <a:spcPct val="100000"/>
                        </a:lnSpc>
                        <a:spcBef>
                          <a:spcPts val="0"/>
                        </a:spcBef>
                        <a:spcAft>
                          <a:spcPts val="0"/>
                        </a:spcAft>
                      </a:pPr>
                      <a:r>
                        <a:rPr lang="es-CR" sz="1200" b="1" i="1" kern="1200" dirty="0" smtClean="0">
                          <a:solidFill>
                            <a:srgbClr val="4F4F4F"/>
                          </a:solidFill>
                          <a:latin typeface="+mn-lt"/>
                          <a:ea typeface="Open Sans Light" pitchFamily="34" charset="0"/>
                          <a:cs typeface="Open Sans Light" pitchFamily="34" charset="0"/>
                        </a:rPr>
                        <a:t>Nota</a:t>
                      </a:r>
                      <a:r>
                        <a:rPr lang="es-CR" sz="1200" b="1" i="0" kern="1200" dirty="0" smtClean="0">
                          <a:solidFill>
                            <a:srgbClr val="4F4F4F"/>
                          </a:solidFill>
                          <a:latin typeface="+mn-lt"/>
                          <a:ea typeface="Open Sans Light" pitchFamily="34" charset="0"/>
                          <a:cs typeface="Open Sans Light" pitchFamily="34" charset="0"/>
                        </a:rPr>
                        <a:t>.</a:t>
                      </a:r>
                      <a:r>
                        <a:rPr lang="es-CR" sz="1200" b="0" i="0" kern="1200" dirty="0" smtClean="0">
                          <a:solidFill>
                            <a:srgbClr val="4F4F4F"/>
                          </a:solidFill>
                          <a:latin typeface="+mn-lt"/>
                          <a:ea typeface="Open Sans Light" pitchFamily="34" charset="0"/>
                          <a:cs typeface="Open Sans Light" pitchFamily="34" charset="0"/>
                        </a:rPr>
                        <a:t> </a:t>
                      </a:r>
                      <a:r>
                        <a:rPr lang="es-CR" sz="1200" b="0" i="0" kern="1200" dirty="0" smtClean="0">
                          <a:solidFill>
                            <a:srgbClr val="4F4F4F"/>
                          </a:solidFill>
                          <a:latin typeface="+mn-lt"/>
                          <a:ea typeface="Open Sans Light" pitchFamily="34" charset="0"/>
                          <a:cs typeface="Open Sans Light" pitchFamily="34" charset="0"/>
                        </a:rPr>
                        <a:t>Preguntas = 41(124</a:t>
                      </a:r>
                      <a:r>
                        <a:rPr lang="es-CR" sz="1200" b="0" i="0" kern="1200" baseline="0" dirty="0" smtClean="0">
                          <a:solidFill>
                            <a:srgbClr val="4F4F4F"/>
                          </a:solidFill>
                          <a:latin typeface="+mn-lt"/>
                          <a:ea typeface="Open Sans Light" pitchFamily="34" charset="0"/>
                          <a:cs typeface="Open Sans Light" pitchFamily="34" charset="0"/>
                        </a:rPr>
                        <a:t> ítems individuales)</a:t>
                      </a: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00000"/>
                        </a:lnSpc>
                        <a:spcBef>
                          <a:spcPts val="0"/>
                        </a:spcBef>
                        <a:spcAft>
                          <a:spcPts val="0"/>
                        </a:spcAft>
                      </a:pPr>
                      <a:endParaRPr lang="es-CR" sz="1600" b="0" i="0" kern="1200" dirty="0" smtClean="0">
                        <a:solidFill>
                          <a:schemeClr val="bg1"/>
                        </a:solidFill>
                        <a:latin typeface="Open Sans Light" pitchFamily="34" charset="0"/>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00000"/>
                        </a:lnSpc>
                        <a:spcBef>
                          <a:spcPts val="0"/>
                        </a:spcBef>
                        <a:spcAft>
                          <a:spcPts val="0"/>
                        </a:spcAft>
                      </a:pPr>
                      <a:endParaRPr lang="es-CR" sz="1600" b="0" i="0" kern="1200" dirty="0" smtClean="0">
                        <a:solidFill>
                          <a:schemeClr val="bg1"/>
                        </a:solidFill>
                        <a:latin typeface="Open Sans Light" pitchFamily="34" charset="0"/>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rgbClr val="203864"/>
                </a:solidFill>
                <a:latin typeface="Aharoni" panose="020F0502020204030204" pitchFamily="2" charset="-79"/>
                <a:cs typeface="Aharoni" panose="020F0502020204030204" pitchFamily="2" charset="-79"/>
              </a:rPr>
              <a:t>Administración del </a:t>
            </a:r>
            <a:r>
              <a:rPr lang="es-CR" sz="3200" dirty="0" smtClean="0">
                <a:solidFill>
                  <a:srgbClr val="203864"/>
                </a:solidFill>
                <a:latin typeface="Aharoni" panose="020F0502020204030204" pitchFamily="2" charset="-79"/>
                <a:cs typeface="Aharoni" panose="020F0502020204030204" pitchFamily="2" charset="-79"/>
              </a:rPr>
              <a:t>instrumento</a:t>
            </a:r>
            <a:endParaRPr lang="en-US" sz="3200" dirty="0">
              <a:solidFill>
                <a:srgbClr val="203864"/>
              </a:solidFill>
              <a:latin typeface="Aharoni" panose="020F0502020204030204" pitchFamily="2" charset="-79"/>
              <a:cs typeface="Aharoni" panose="020F0502020204030204" pitchFamily="2" charset="-79"/>
            </a:endParaRPr>
          </a:p>
        </p:txBody>
      </p:sp>
      <p:graphicFrame>
        <p:nvGraphicFramePr>
          <p:cNvPr id="6" name="5 Tabla"/>
          <p:cNvGraphicFramePr>
            <a:graphicFrameLocks noGrp="1"/>
          </p:cNvGraphicFramePr>
          <p:nvPr/>
        </p:nvGraphicFramePr>
        <p:xfrm>
          <a:off x="3632199" y="2348878"/>
          <a:ext cx="8223731" cy="3960442"/>
        </p:xfrm>
        <a:graphic>
          <a:graphicData uri="http://schemas.openxmlformats.org/drawingml/2006/table">
            <a:tbl>
              <a:tblPr firstRow="1" bandRow="1">
                <a:tableStyleId>{69CF1AB2-1976-4502-BF36-3FF5EA218861}</a:tableStyleId>
              </a:tblPr>
              <a:tblGrid>
                <a:gridCol w="2055933"/>
                <a:gridCol w="6167798"/>
              </a:tblGrid>
              <a:tr h="1781029">
                <a:tc>
                  <a:txBody>
                    <a:bodyPr/>
                    <a:lstStyle/>
                    <a:p>
                      <a:pPr marL="0" indent="0" algn="l">
                        <a:buNone/>
                      </a:pPr>
                      <a:r>
                        <a:rPr lang="es-CR" sz="2400" b="1" noProof="0" dirty="0" smtClean="0">
                          <a:solidFill>
                            <a:srgbClr val="4F4F4F"/>
                          </a:solidFill>
                          <a:latin typeface="+mn-lt"/>
                          <a:ea typeface="Open Sans Light" pitchFamily="34" charset="0"/>
                          <a:cs typeface="Open Sans Light" pitchFamily="34" charset="0"/>
                        </a:rPr>
                        <a:t>Participantes</a:t>
                      </a:r>
                      <a:endParaRPr lang="es-CR" sz="2400" b="1"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3600" indent="-226800" algn="just">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Representantes de las cinco universidades públicas</a:t>
                      </a:r>
                    </a:p>
                    <a:p>
                      <a:pPr marL="453600" indent="-226800" algn="just">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Oficina de Planificación de la Educación Superior (OPES) del Consejo Nacional de Rectores (CONARE)</a:t>
                      </a:r>
                    </a:p>
                    <a:p>
                      <a:pPr marL="453600" indent="-226800" algn="just">
                        <a:buFont typeface="Wingdings" pitchFamily="2" charset="2"/>
                        <a:buChar char="§"/>
                      </a:pPr>
                      <a:r>
                        <a:rPr lang="es-CR" sz="2000" b="1" i="1" kern="1200" noProof="0" dirty="0" smtClean="0">
                          <a:solidFill>
                            <a:srgbClr val="4F4F4F"/>
                          </a:solidFill>
                          <a:latin typeface="+mn-lt"/>
                          <a:ea typeface="Open Sans Light" pitchFamily="34" charset="0"/>
                          <a:cs typeface="Open Sans Light" pitchFamily="34" charset="0"/>
                        </a:rPr>
                        <a:t>N</a:t>
                      </a:r>
                      <a:r>
                        <a:rPr lang="es-CR" sz="2000" b="1" i="0" kern="1200" noProof="0" dirty="0" smtClean="0">
                          <a:solidFill>
                            <a:srgbClr val="4F4F4F"/>
                          </a:solidFill>
                          <a:latin typeface="+mn-lt"/>
                          <a:ea typeface="Open Sans Light" pitchFamily="34" charset="0"/>
                          <a:cs typeface="Open Sans Light" pitchFamily="34" charset="0"/>
                        </a:rPr>
                        <a:t> = 61</a:t>
                      </a:r>
                      <a:endParaRPr lang="es-CR" sz="2000" b="1" i="0" kern="120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1794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2400" b="1" i="0" noProof="0" dirty="0" smtClean="0">
                          <a:solidFill>
                            <a:srgbClr val="4F4F4F"/>
                          </a:solidFill>
                          <a:latin typeface="+mn-lt"/>
                          <a:ea typeface="Open Sans Light" pitchFamily="34" charset="0"/>
                          <a:cs typeface="Open Sans Light" pitchFamily="34" charset="0"/>
                        </a:rPr>
                        <a:t>Procedimiento</a:t>
                      </a:r>
                      <a:endParaRPr lang="es-CR" sz="2400" b="1" i="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3600" indent="-226800" algn="just">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Versión validada</a:t>
                      </a:r>
                      <a:r>
                        <a:rPr lang="es-CR" sz="2000" b="1" i="0" kern="1200" baseline="0" noProof="0" dirty="0" smtClean="0">
                          <a:solidFill>
                            <a:srgbClr val="4F4F4F"/>
                          </a:solidFill>
                          <a:latin typeface="+mn-lt"/>
                          <a:ea typeface="Open Sans Light" pitchFamily="34" charset="0"/>
                          <a:cs typeface="Open Sans Light" pitchFamily="34" charset="0"/>
                        </a:rPr>
                        <a:t> del instrumento</a:t>
                      </a:r>
                      <a:endParaRPr lang="es-CR" sz="2000" b="1" i="0" kern="1200" noProof="0" dirty="0" smtClean="0">
                        <a:solidFill>
                          <a:srgbClr val="4F4F4F"/>
                        </a:solidFill>
                        <a:latin typeface="+mn-lt"/>
                        <a:ea typeface="Open Sans Light" pitchFamily="34" charset="0"/>
                        <a:cs typeface="Open Sans Light" pitchFamily="34" charset="0"/>
                      </a:endParaRPr>
                    </a:p>
                    <a:p>
                      <a:pPr marL="453600" indent="-226800" algn="just">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Invitación por correo electrónico</a:t>
                      </a:r>
                    </a:p>
                    <a:p>
                      <a:pPr marL="453600" indent="-226800" algn="just">
                        <a:buFont typeface="Wingdings" pitchFamily="2" charset="2"/>
                        <a:buChar char="§"/>
                      </a:pPr>
                      <a:r>
                        <a:rPr lang="es-CR" sz="2000" b="1" i="0" kern="1200" noProof="0" dirty="0" smtClean="0">
                          <a:solidFill>
                            <a:srgbClr val="4F4F4F"/>
                          </a:solidFill>
                          <a:latin typeface="+mn-lt"/>
                          <a:ea typeface="Open Sans Light" pitchFamily="34" charset="0"/>
                          <a:cs typeface="Open Sans Light" pitchFamily="34" charset="0"/>
                        </a:rPr>
                        <a:t>Encuesta </a:t>
                      </a:r>
                      <a:r>
                        <a:rPr lang="es-CR" sz="2000" b="1" i="0" kern="1200" noProof="0" dirty="0" err="1" smtClean="0">
                          <a:solidFill>
                            <a:srgbClr val="4F4F4F"/>
                          </a:solidFill>
                          <a:latin typeface="+mn-lt"/>
                          <a:ea typeface="Open Sans Light" pitchFamily="34" charset="0"/>
                          <a:cs typeface="Open Sans Light" pitchFamily="34" charset="0"/>
                        </a:rPr>
                        <a:t>autoadministrada</a:t>
                      </a:r>
                      <a:r>
                        <a:rPr lang="es-CR" sz="2000" b="1" i="0" kern="1200" noProof="0" dirty="0" smtClean="0">
                          <a:solidFill>
                            <a:srgbClr val="4F4F4F"/>
                          </a:solidFill>
                          <a:latin typeface="+mn-lt"/>
                          <a:ea typeface="Open Sans Light" pitchFamily="34" charset="0"/>
                          <a:cs typeface="Open Sans Light" pitchFamily="34" charset="0"/>
                        </a:rPr>
                        <a:t> en línea</a:t>
                      </a:r>
                      <a:endParaRPr lang="es-CR" sz="2000" b="1" i="0" kern="1200" noProof="0" dirty="0" smtClean="0">
                        <a:solidFill>
                          <a:srgbClr val="4F4F4F"/>
                        </a:solidFill>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6" name="15 Imagen" descr="microbol.png"/>
          <p:cNvPicPr>
            <a:picLocks noChangeAspect="1"/>
          </p:cNvPicPr>
          <p:nvPr/>
        </p:nvPicPr>
        <p:blipFill>
          <a:blip r:embed="rId2"/>
          <a:stretch>
            <a:fillRect/>
          </a:stretch>
        </p:blipFill>
        <p:spPr>
          <a:xfrm>
            <a:off x="347112" y="2767177"/>
            <a:ext cx="3096384" cy="2743631"/>
          </a:xfrm>
          <a:prstGeom prst="rect">
            <a:avLst/>
          </a:prstGeom>
          <a:effectLst>
            <a:outerShdw blurRad="292100" dist="139700" dir="2700000" algn="tl" rotWithShape="0">
              <a:prstClr val="black">
                <a:alpha val="65000"/>
              </a:prstClr>
            </a:outerShdw>
          </a:effectLst>
        </p:spPr>
      </p:pic>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chemeClr val="accent1">
                    <a:lumMod val="50000"/>
                  </a:schemeClr>
                </a:solidFill>
                <a:latin typeface="Aharoni" panose="020F0502020204030204" pitchFamily="2" charset="-79"/>
                <a:cs typeface="Aharoni" panose="020F0502020204030204" pitchFamily="2" charset="-79"/>
              </a:rPr>
              <a:t>Aplicación en Costa Rica</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6" name="Picture 5">
            <a:extLst>
              <a:ext uri="{FF2B5EF4-FFF2-40B4-BE49-F238E27FC236}">
                <a16:creationId xmlns="" xmlns:a16="http://schemas.microsoft.com/office/drawing/2014/main" id="{7BE2CDC5-8FC5-932D-CB86-F202D5EB7D98}"/>
              </a:ext>
            </a:extLst>
          </p:cNvPr>
          <p:cNvPicPr>
            <a:picLocks noChangeAspect="1"/>
          </p:cNvPicPr>
          <p:nvPr/>
        </p:nvPicPr>
        <p:blipFill>
          <a:blip r:embed="rId2"/>
          <a:stretch>
            <a:fillRect/>
          </a:stretch>
        </p:blipFill>
        <p:spPr>
          <a:xfrm>
            <a:off x="911963" y="2544576"/>
            <a:ext cx="10368073" cy="4088935"/>
          </a:xfrm>
          <a:prstGeom prst="rect">
            <a:avLst/>
          </a:prstGeom>
        </p:spPr>
      </p:pic>
    </p:spTree>
    <p:extLst>
      <p:ext uri="{BB962C8B-B14F-4D97-AF65-F5344CB8AC3E}">
        <p14:creationId xmlns="" xmlns:p14="http://schemas.microsoft.com/office/powerpoint/2010/main" val="4020636311"/>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Aplicación en América Central</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pic>
        <p:nvPicPr>
          <p:cNvPr id="6" name="Picture 5">
            <a:extLst>
              <a:ext uri="{FF2B5EF4-FFF2-40B4-BE49-F238E27FC236}">
                <a16:creationId xmlns="" xmlns:a16="http://schemas.microsoft.com/office/drawing/2014/main" id="{FB357AA1-152A-0D89-A4DE-A0FCA632A79F}"/>
              </a:ext>
            </a:extLst>
          </p:cNvPr>
          <p:cNvPicPr>
            <a:picLocks noChangeAspect="1"/>
          </p:cNvPicPr>
          <p:nvPr/>
        </p:nvPicPr>
        <p:blipFill>
          <a:blip r:embed="rId2"/>
          <a:stretch>
            <a:fillRect/>
          </a:stretch>
        </p:blipFill>
        <p:spPr>
          <a:xfrm>
            <a:off x="632940" y="2268957"/>
            <a:ext cx="11282292" cy="4420335"/>
          </a:xfrm>
          <a:prstGeom prst="rect">
            <a:avLst/>
          </a:prstGeom>
        </p:spPr>
      </p:pic>
    </p:spTree>
    <p:extLst>
      <p:ext uri="{BB962C8B-B14F-4D97-AF65-F5344CB8AC3E}">
        <p14:creationId xmlns="" xmlns:p14="http://schemas.microsoft.com/office/powerpoint/2010/main" val="2575923145"/>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chemeClr val="accent1">
                    <a:lumMod val="50000"/>
                  </a:schemeClr>
                </a:solidFill>
                <a:latin typeface="Aharoni" panose="020F0502020204030204" pitchFamily="2" charset="-79"/>
                <a:cs typeface="Aharoni" panose="020F0502020204030204" pitchFamily="2" charset="-79"/>
              </a:rPr>
              <a:t>Resultados preliminares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7" name="6 Tabla"/>
          <p:cNvGraphicFramePr>
            <a:graphicFrameLocks noGrp="1"/>
          </p:cNvGraphicFramePr>
          <p:nvPr/>
        </p:nvGraphicFramePr>
        <p:xfrm>
          <a:off x="1761066" y="2245121"/>
          <a:ext cx="8652935" cy="1528399"/>
        </p:xfrm>
        <a:graphic>
          <a:graphicData uri="http://schemas.openxmlformats.org/drawingml/2006/table">
            <a:tbl>
              <a:tblPr firstRow="1" bandRow="1">
                <a:tableStyleId>{69CF1AB2-1976-4502-BF36-3FF5EA218861}</a:tableStyleId>
              </a:tblPr>
              <a:tblGrid>
                <a:gridCol w="756689"/>
                <a:gridCol w="6445763"/>
                <a:gridCol w="1450483"/>
              </a:tblGrid>
              <a:tr h="423305">
                <a:tc gridSpan="3">
                  <a:txBody>
                    <a:bodyPr/>
                    <a:lstStyle/>
                    <a:p>
                      <a:pPr marL="0" indent="0" algn="l">
                        <a:lnSpc>
                          <a:spcPct val="100000"/>
                        </a:lnSpc>
                      </a:pPr>
                      <a:r>
                        <a:rPr lang="es-CR" sz="1400" b="1" i="0" dirty="0" smtClean="0">
                          <a:solidFill>
                            <a:srgbClr val="4F4F4F"/>
                          </a:solidFill>
                          <a:effectLst/>
                          <a:latin typeface="+mn-lt"/>
                          <a:ea typeface="Open Sans Light" pitchFamily="34" charset="0"/>
                          <a:cs typeface="Open Sans Light" pitchFamily="34" charset="0"/>
                        </a:rPr>
                        <a:t>8. Antes de participar en este estudio, ¿había escuchado alguna vez el término “</a:t>
                      </a:r>
                      <a:r>
                        <a:rPr lang="es-CR" sz="1400" b="1" i="0" dirty="0" err="1" smtClean="0">
                          <a:solidFill>
                            <a:srgbClr val="4F4F4F"/>
                          </a:solidFill>
                          <a:effectLst/>
                          <a:latin typeface="+mn-lt"/>
                          <a:ea typeface="Open Sans Light" pitchFamily="34" charset="0"/>
                          <a:cs typeface="Open Sans Light" pitchFamily="34" charset="0"/>
                        </a:rPr>
                        <a:t>microcredencial</a:t>
                      </a:r>
                      <a:r>
                        <a:rPr lang="es-CR" sz="1400" b="1" i="0" dirty="0" smtClean="0">
                          <a:solidFill>
                            <a:srgbClr val="4F4F4F"/>
                          </a:solidFill>
                          <a:effectLst/>
                          <a:latin typeface="+mn-lt"/>
                          <a:ea typeface="Open Sans Light" pitchFamily="34" charset="0"/>
                          <a:cs typeface="Open Sans Light"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37195">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N.°</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Opciones de respuesta</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26249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1</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R" sz="1400" b="1" i="0" u="none" strike="noStrike" dirty="0" smtClean="0">
                          <a:solidFill>
                            <a:srgbClr val="4F4F4F"/>
                          </a:solidFill>
                          <a:latin typeface="+mn-lt"/>
                        </a:rPr>
                        <a:t>Sí</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75.00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249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R" sz="1400" b="1" i="0" u="none" strike="noStrike" dirty="0" smtClean="0">
                          <a:solidFill>
                            <a:srgbClr val="4F4F4F"/>
                          </a:solidFill>
                          <a:latin typeface="+mn-lt"/>
                        </a:rPr>
                        <a:t>No</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25.00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2919">
                <a:tc gridSpan="3">
                  <a:txBody>
                    <a:bodyPr/>
                    <a:lstStyle/>
                    <a:p>
                      <a:pPr marL="0" indent="0" algn="just" defTabSz="914400" rtl="0" eaLnBrk="1" fontAlgn="ctr" latinLnBrk="0" hangingPunct="1">
                        <a:lnSpc>
                          <a:spcPct val="100000"/>
                        </a:lnSpc>
                        <a:spcBef>
                          <a:spcPts val="0"/>
                        </a:spcBef>
                        <a:spcAft>
                          <a:spcPts val="0"/>
                        </a:spcAft>
                      </a:pPr>
                      <a:r>
                        <a:rPr lang="es-CR" sz="1200" b="1" i="1" kern="1200" dirty="0" smtClean="0">
                          <a:solidFill>
                            <a:srgbClr val="4F4F4F"/>
                          </a:solidFill>
                          <a:latin typeface="+mn-lt"/>
                          <a:ea typeface="Open Sans Light" pitchFamily="34" charset="0"/>
                          <a:cs typeface="Open Sans Light" pitchFamily="34" charset="0"/>
                        </a:rPr>
                        <a:t>Nota</a:t>
                      </a:r>
                      <a:r>
                        <a:rPr lang="es-CR" sz="1200" b="1" i="0" kern="1200" dirty="0" smtClean="0">
                          <a:solidFill>
                            <a:srgbClr val="4F4F4F"/>
                          </a:solidFill>
                          <a:latin typeface="+mn-lt"/>
                          <a:ea typeface="Open Sans Light" pitchFamily="34" charset="0"/>
                          <a:cs typeface="Open Sans Light" pitchFamily="34" charset="0"/>
                        </a:rPr>
                        <a:t>.</a:t>
                      </a:r>
                      <a:r>
                        <a:rPr lang="es-CR" sz="1200" b="0" i="0" kern="1200" dirty="0" smtClean="0">
                          <a:solidFill>
                            <a:srgbClr val="4F4F4F"/>
                          </a:solidFill>
                          <a:latin typeface="+mn-lt"/>
                          <a:ea typeface="Open Sans Light" pitchFamily="34" charset="0"/>
                          <a:cs typeface="Open Sans Light" pitchFamily="34" charset="0"/>
                        </a:rPr>
                        <a:t> </a:t>
                      </a:r>
                      <a:r>
                        <a:rPr lang="es-CR" sz="1200" b="0" i="0" kern="1200" dirty="0" smtClean="0">
                          <a:solidFill>
                            <a:srgbClr val="4F4F4F"/>
                          </a:solidFill>
                          <a:latin typeface="+mn-lt"/>
                          <a:ea typeface="Open Sans Light" pitchFamily="34" charset="0"/>
                          <a:cs typeface="Open Sans Light" pitchFamily="34" charset="0"/>
                        </a:rPr>
                        <a:t>Las cifras corresponden a la frecuencia de respuesta.</a:t>
                      </a: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just" defTabSz="914400" rtl="0" eaLnBrk="1" fontAlgn="ctr" latinLnBrk="0" hangingPunct="1">
                        <a:lnSpc>
                          <a:spcPct val="100000"/>
                        </a:lnSpc>
                        <a:spcBef>
                          <a:spcPts val="0"/>
                        </a:spcBef>
                        <a:spcAft>
                          <a:spcPts val="0"/>
                        </a:spcAft>
                      </a:pP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00000"/>
                        </a:lnSpc>
                        <a:spcBef>
                          <a:spcPts val="0"/>
                        </a:spcBef>
                        <a:spcAft>
                          <a:spcPts val="0"/>
                        </a:spcAft>
                      </a:pPr>
                      <a:endParaRPr lang="es-CR" sz="1600" b="0" i="0" kern="1200" dirty="0" smtClean="0">
                        <a:solidFill>
                          <a:schemeClr val="bg1"/>
                        </a:solidFill>
                        <a:latin typeface="Open Sans Light" pitchFamily="34" charset="0"/>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7 Tabla"/>
          <p:cNvGraphicFramePr>
            <a:graphicFrameLocks noGrp="1"/>
          </p:cNvGraphicFramePr>
          <p:nvPr/>
        </p:nvGraphicFramePr>
        <p:xfrm>
          <a:off x="1761066" y="3845384"/>
          <a:ext cx="8652935" cy="2710299"/>
        </p:xfrm>
        <a:graphic>
          <a:graphicData uri="http://schemas.openxmlformats.org/drawingml/2006/table">
            <a:tbl>
              <a:tblPr firstRow="1" bandRow="1">
                <a:tableStyleId>{69CF1AB2-1976-4502-BF36-3FF5EA218861}</a:tableStyleId>
              </a:tblPr>
              <a:tblGrid>
                <a:gridCol w="756689"/>
                <a:gridCol w="6445763"/>
                <a:gridCol w="1450483"/>
              </a:tblGrid>
              <a:tr h="423305">
                <a:tc gridSpan="3">
                  <a:txBody>
                    <a:bodyPr/>
                    <a:lstStyle/>
                    <a:p>
                      <a:pPr marL="0" indent="0" algn="l">
                        <a:lnSpc>
                          <a:spcPct val="100000"/>
                        </a:lnSpc>
                      </a:pPr>
                      <a:r>
                        <a:rPr lang="es-CR" sz="1400" b="1" i="0" dirty="0" smtClean="0">
                          <a:solidFill>
                            <a:srgbClr val="4F4F4F"/>
                          </a:solidFill>
                          <a:effectLst/>
                          <a:latin typeface="+mn-lt"/>
                          <a:ea typeface="Open Sans Light" pitchFamily="34" charset="0"/>
                          <a:cs typeface="Open Sans Light" pitchFamily="34" charset="0"/>
                        </a:rPr>
                        <a:t>14. ¿Qué tan de acuerdo está usted con cada una de las siguientes afirmaciones?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37195">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N.°</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42672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1</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525" indent="-136525" algn="l">
                        <a:spcAft>
                          <a:spcPts val="0"/>
                        </a:spcAft>
                      </a:pPr>
                      <a:r>
                        <a:rPr lang="es-CR" sz="1400" b="1" dirty="0">
                          <a:solidFill>
                            <a:srgbClr val="4F4F4F"/>
                          </a:solidFill>
                          <a:latin typeface="+mn-lt"/>
                          <a:ea typeface="Calibri"/>
                          <a:cs typeface="Times New Roman"/>
                        </a:rPr>
                        <a:t>Las </a:t>
                      </a:r>
                      <a:r>
                        <a:rPr lang="es-CR" sz="1400" b="1" dirty="0" err="1">
                          <a:solidFill>
                            <a:srgbClr val="4F4F4F"/>
                          </a:solidFill>
                          <a:latin typeface="+mn-lt"/>
                          <a:ea typeface="Calibri"/>
                          <a:cs typeface="Times New Roman"/>
                        </a:rPr>
                        <a:t>microcredenciales</a:t>
                      </a:r>
                      <a:r>
                        <a:rPr lang="es-CR" sz="1400" b="1" dirty="0">
                          <a:solidFill>
                            <a:srgbClr val="4F4F4F"/>
                          </a:solidFill>
                          <a:latin typeface="+mn-lt"/>
                          <a:ea typeface="Calibri"/>
                          <a:cs typeface="Times New Roman"/>
                        </a:rPr>
                        <a:t> son una forma de hacer que la educación superior sea más flexible e inclusiva en el futuro</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87.50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672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2</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525" indent="-136525" algn="l">
                        <a:spcAft>
                          <a:spcPts val="0"/>
                        </a:spcAft>
                      </a:pPr>
                      <a:r>
                        <a:rPr lang="es-CR" sz="1400" b="1" dirty="0">
                          <a:solidFill>
                            <a:srgbClr val="4F4F4F"/>
                          </a:solidFill>
                          <a:latin typeface="+mn-lt"/>
                          <a:ea typeface="Calibri"/>
                          <a:cs typeface="Times New Roman"/>
                        </a:rPr>
                        <a:t>Las </a:t>
                      </a:r>
                      <a:r>
                        <a:rPr lang="es-CR" sz="1400" b="1" dirty="0" err="1">
                          <a:solidFill>
                            <a:srgbClr val="4F4F4F"/>
                          </a:solidFill>
                          <a:latin typeface="+mn-lt"/>
                          <a:ea typeface="Calibri"/>
                          <a:cs typeface="Times New Roman"/>
                        </a:rPr>
                        <a:t>microcredenciales</a:t>
                      </a:r>
                      <a:r>
                        <a:rPr lang="es-CR" sz="1400" b="1" dirty="0">
                          <a:solidFill>
                            <a:srgbClr val="4F4F4F"/>
                          </a:solidFill>
                          <a:latin typeface="+mn-lt"/>
                          <a:ea typeface="Calibri"/>
                          <a:cs typeface="Times New Roman"/>
                        </a:rPr>
                        <a:t> llegaron para quedarse, pero tienen que ser reguladas e integradas adecuadamente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87.50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672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3</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525" indent="-136525" algn="l">
                        <a:spcAft>
                          <a:spcPts val="0"/>
                        </a:spcAft>
                      </a:pPr>
                      <a:r>
                        <a:rPr lang="es-CR" sz="1400" b="1" dirty="0">
                          <a:solidFill>
                            <a:srgbClr val="4F4F4F"/>
                          </a:solidFill>
                          <a:latin typeface="+mn-lt"/>
                          <a:ea typeface="Calibri"/>
                          <a:cs typeface="Times New Roman"/>
                        </a:rPr>
                        <a:t>Las </a:t>
                      </a:r>
                      <a:r>
                        <a:rPr lang="es-CR" sz="1400" b="1" dirty="0" err="1">
                          <a:solidFill>
                            <a:srgbClr val="4F4F4F"/>
                          </a:solidFill>
                          <a:latin typeface="+mn-lt"/>
                          <a:ea typeface="Calibri"/>
                          <a:cs typeface="Times New Roman"/>
                        </a:rPr>
                        <a:t>microcredenciales</a:t>
                      </a:r>
                      <a:r>
                        <a:rPr lang="es-CR" sz="1400" b="1" dirty="0">
                          <a:solidFill>
                            <a:srgbClr val="4F4F4F"/>
                          </a:solidFill>
                          <a:latin typeface="+mn-lt"/>
                          <a:ea typeface="Calibri"/>
                          <a:cs typeface="Times New Roman"/>
                        </a:rPr>
                        <a:t> son una tendencia pasajera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12.50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672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4</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525" indent="-136525" algn="l">
                        <a:spcAft>
                          <a:spcPts val="0"/>
                        </a:spcAft>
                      </a:pPr>
                      <a:r>
                        <a:rPr lang="es-CR" sz="1400" b="1" dirty="0">
                          <a:solidFill>
                            <a:srgbClr val="4F4F4F"/>
                          </a:solidFill>
                          <a:latin typeface="+mn-lt"/>
                          <a:ea typeface="Calibri"/>
                          <a:cs typeface="Times New Roman"/>
                        </a:rPr>
                        <a:t>Las </a:t>
                      </a:r>
                      <a:r>
                        <a:rPr lang="es-CR" sz="1400" b="1" dirty="0" err="1">
                          <a:solidFill>
                            <a:srgbClr val="4F4F4F"/>
                          </a:solidFill>
                          <a:latin typeface="+mn-lt"/>
                          <a:ea typeface="Calibri"/>
                          <a:cs typeface="Times New Roman"/>
                        </a:rPr>
                        <a:t>microcredenciales</a:t>
                      </a:r>
                      <a:r>
                        <a:rPr lang="es-CR" sz="1400" b="1" dirty="0">
                          <a:solidFill>
                            <a:srgbClr val="4F4F4F"/>
                          </a:solidFill>
                          <a:latin typeface="+mn-lt"/>
                          <a:ea typeface="Calibri"/>
                          <a:cs typeface="Times New Roman"/>
                        </a:rPr>
                        <a:t> no tienen cabida en las instituciones de educación superior y no deben incorporarse en la normativa universitaria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0.00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2919">
                <a:tc gridSpan="3">
                  <a:txBody>
                    <a:bodyPr/>
                    <a:lstStyle/>
                    <a:p>
                      <a:pPr marL="0" indent="0" algn="just" defTabSz="914400" rtl="0" eaLnBrk="1" fontAlgn="ctr" latinLnBrk="0" hangingPunct="1">
                        <a:lnSpc>
                          <a:spcPct val="100000"/>
                        </a:lnSpc>
                        <a:spcBef>
                          <a:spcPts val="0"/>
                        </a:spcBef>
                        <a:spcAft>
                          <a:spcPts val="0"/>
                        </a:spcAft>
                      </a:pPr>
                      <a:r>
                        <a:rPr lang="es-CR" sz="1200" b="1" i="1" kern="1200" dirty="0" smtClean="0">
                          <a:solidFill>
                            <a:srgbClr val="4F4F4F"/>
                          </a:solidFill>
                          <a:latin typeface="+mn-lt"/>
                          <a:ea typeface="Open Sans Light" pitchFamily="34" charset="0"/>
                          <a:cs typeface="Open Sans Light" pitchFamily="34" charset="0"/>
                        </a:rPr>
                        <a:t>Nota</a:t>
                      </a:r>
                      <a:r>
                        <a:rPr lang="es-CR" sz="1200" b="1" i="0" kern="1200" dirty="0" smtClean="0">
                          <a:solidFill>
                            <a:srgbClr val="4F4F4F"/>
                          </a:solidFill>
                          <a:latin typeface="+mn-lt"/>
                          <a:ea typeface="Open Sans Light" pitchFamily="34" charset="0"/>
                          <a:cs typeface="Open Sans Light" pitchFamily="34" charset="0"/>
                        </a:rPr>
                        <a:t>.</a:t>
                      </a:r>
                      <a:r>
                        <a:rPr lang="es-CR" sz="1200" b="0" i="0" kern="1200" dirty="0" smtClean="0">
                          <a:solidFill>
                            <a:srgbClr val="4F4F4F"/>
                          </a:solidFill>
                          <a:latin typeface="+mn-lt"/>
                          <a:ea typeface="Open Sans Light" pitchFamily="34" charset="0"/>
                          <a:cs typeface="Open Sans Light" pitchFamily="34" charset="0"/>
                        </a:rPr>
                        <a:t> </a:t>
                      </a:r>
                      <a:r>
                        <a:rPr lang="es-CR" sz="1200" b="0" i="0" kern="1200" dirty="0" smtClean="0">
                          <a:solidFill>
                            <a:srgbClr val="4F4F4F"/>
                          </a:solidFill>
                          <a:latin typeface="+mn-lt"/>
                          <a:ea typeface="Open Sans Light" pitchFamily="34" charset="0"/>
                          <a:cs typeface="Open Sans Light" pitchFamily="34" charset="0"/>
                        </a:rPr>
                        <a:t>Las cifras corresponden a la representación porcentual de la mediana en ítems de escala de 5 puntos.</a:t>
                      </a: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just" defTabSz="914400" rtl="0" eaLnBrk="1" fontAlgn="ctr" latinLnBrk="0" hangingPunct="1">
                        <a:lnSpc>
                          <a:spcPct val="100000"/>
                        </a:lnSpc>
                        <a:spcBef>
                          <a:spcPts val="0"/>
                        </a:spcBef>
                        <a:spcAft>
                          <a:spcPts val="0"/>
                        </a:spcAft>
                      </a:pP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00000"/>
                        </a:lnSpc>
                        <a:spcBef>
                          <a:spcPts val="0"/>
                        </a:spcBef>
                        <a:spcAft>
                          <a:spcPts val="0"/>
                        </a:spcAft>
                      </a:pPr>
                      <a:endParaRPr lang="es-CR" sz="1600" b="0" i="0" kern="1200" dirty="0" smtClean="0">
                        <a:solidFill>
                          <a:schemeClr val="bg1"/>
                        </a:solidFill>
                        <a:latin typeface="Open Sans Light" pitchFamily="34" charset="0"/>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chemeClr val="accent1">
                    <a:lumMod val="50000"/>
                  </a:schemeClr>
                </a:solidFill>
                <a:latin typeface="Aharoni" panose="020F0502020204030204" pitchFamily="2" charset="-79"/>
                <a:cs typeface="Aharoni" panose="020F0502020204030204" pitchFamily="2" charset="-79"/>
              </a:rPr>
              <a:t>Resultados preliminares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7" name="6 Tabla"/>
          <p:cNvGraphicFramePr>
            <a:graphicFrameLocks noGrp="1"/>
          </p:cNvGraphicFramePr>
          <p:nvPr/>
        </p:nvGraphicFramePr>
        <p:xfrm>
          <a:off x="1761066" y="2245121"/>
          <a:ext cx="8652935" cy="4308081"/>
        </p:xfrm>
        <a:graphic>
          <a:graphicData uri="http://schemas.openxmlformats.org/drawingml/2006/table">
            <a:tbl>
              <a:tblPr firstRow="1" bandRow="1">
                <a:tableStyleId>{69CF1AB2-1976-4502-BF36-3FF5EA218861}</a:tableStyleId>
              </a:tblPr>
              <a:tblGrid>
                <a:gridCol w="756689"/>
                <a:gridCol w="6445763"/>
                <a:gridCol w="1450483"/>
              </a:tblGrid>
              <a:tr h="423305">
                <a:tc gridSpan="3">
                  <a:txBody>
                    <a:bodyPr/>
                    <a:lstStyle/>
                    <a:p>
                      <a:pPr marL="0" indent="0" algn="l">
                        <a:lnSpc>
                          <a:spcPct val="100000"/>
                        </a:lnSpc>
                      </a:pPr>
                      <a:r>
                        <a:rPr lang="es-CR" sz="1400" b="1" i="0" dirty="0" smtClean="0">
                          <a:solidFill>
                            <a:srgbClr val="4F4F4F"/>
                          </a:solidFill>
                          <a:effectLst/>
                          <a:latin typeface="+mn-lt"/>
                          <a:ea typeface="Open Sans Light" pitchFamily="34" charset="0"/>
                          <a:cs typeface="Open Sans Light" pitchFamily="34" charset="0"/>
                        </a:rPr>
                        <a:t>17. ¿Qué tan de acuerdo está usted con cada una de las siguientes afirmaciones?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37195">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N.°</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1</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a:solidFill>
                            <a:srgbClr val="4F4F4F"/>
                          </a:solidFill>
                          <a:latin typeface="+mn-lt"/>
                        </a:rPr>
                        <a:t>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son una alternativa a la educación convencional (es decir, operan por separado)</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400" b="1" i="0" u="none" strike="noStrike">
                          <a:solidFill>
                            <a:srgbClr val="4F4F4F"/>
                          </a:solidFill>
                          <a:latin typeface="+mn-lt"/>
                        </a:rPr>
                        <a:t>37.50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2</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a:solidFill>
                            <a:srgbClr val="4F4F4F"/>
                          </a:solidFill>
                          <a:latin typeface="+mn-lt"/>
                        </a:rPr>
                        <a:t>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son un complemento en lugar de un sustituto de los títulos existentes (es decir, coexisten)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400" b="1" i="0" u="none" strike="noStrike">
                          <a:solidFill>
                            <a:srgbClr val="4F4F4F"/>
                          </a:solidFill>
                          <a:latin typeface="+mn-lt"/>
                        </a:rPr>
                        <a:t>75.00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3</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a:solidFill>
                            <a:srgbClr val="4F4F4F"/>
                          </a:solidFill>
                          <a:latin typeface="+mn-lt"/>
                        </a:rPr>
                        <a:t>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ya se encuentran integradas en la educación convencional</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400" b="1" i="0" u="none" strike="noStrike">
                          <a:solidFill>
                            <a:srgbClr val="4F4F4F"/>
                          </a:solidFill>
                          <a:latin typeface="+mn-lt"/>
                        </a:rPr>
                        <a:t>25.00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4</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a:solidFill>
                            <a:srgbClr val="4F4F4F"/>
                          </a:solidFill>
                          <a:latin typeface="+mn-lt"/>
                        </a:rPr>
                        <a:t>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representan una nueva forma de flexibilización  de la educación </a:t>
                      </a:r>
                      <a:r>
                        <a:rPr lang="es-CR" sz="1400" b="1" i="0" u="none" strike="noStrike" dirty="0" smtClean="0">
                          <a:solidFill>
                            <a:srgbClr val="4F4F4F"/>
                          </a:solidFill>
                          <a:latin typeface="+mn-lt"/>
                        </a:rPr>
                        <a:t>convencional</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400" b="1" i="0" u="none" strike="noStrike">
                          <a:solidFill>
                            <a:srgbClr val="4F4F4F"/>
                          </a:solidFill>
                          <a:latin typeface="+mn-lt"/>
                        </a:rPr>
                        <a:t>87.50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5</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a:solidFill>
                            <a:srgbClr val="4F4F4F"/>
                          </a:solidFill>
                          <a:latin typeface="+mn-lt"/>
                        </a:rPr>
                        <a:t>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constituyen un puente entre el aprendizaje informal, no formal y formal</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400" b="1" i="0" u="none" strike="noStrike">
                          <a:solidFill>
                            <a:srgbClr val="4F4F4F"/>
                          </a:solidFill>
                          <a:latin typeface="+mn-lt"/>
                        </a:rPr>
                        <a:t>75.00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6</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a:solidFill>
                            <a:srgbClr val="4F4F4F"/>
                          </a:solidFill>
                          <a:latin typeface="+mn-lt"/>
                        </a:rPr>
                        <a:t>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representan una disrupción con respecto al modelo de reconocimiento tradicional del siglo XIX</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400" b="1" i="0" u="none" strike="noStrike" dirty="0">
                          <a:solidFill>
                            <a:srgbClr val="4F4F4F"/>
                          </a:solidFill>
                          <a:latin typeface="+mn-lt"/>
                        </a:rPr>
                        <a:t>75.00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2919">
                <a:tc gridSpan="3">
                  <a:txBody>
                    <a:bodyPr/>
                    <a:lstStyle/>
                    <a:p>
                      <a:pPr marL="0" indent="0" algn="just" defTabSz="914400" rtl="0" eaLnBrk="1" fontAlgn="ctr" latinLnBrk="0" hangingPunct="1">
                        <a:lnSpc>
                          <a:spcPct val="100000"/>
                        </a:lnSpc>
                        <a:spcBef>
                          <a:spcPts val="0"/>
                        </a:spcBef>
                        <a:spcAft>
                          <a:spcPts val="0"/>
                        </a:spcAft>
                      </a:pPr>
                      <a:r>
                        <a:rPr lang="es-CR" sz="1200" b="1" i="1" kern="1200" dirty="0" smtClean="0">
                          <a:solidFill>
                            <a:srgbClr val="4F4F4F"/>
                          </a:solidFill>
                          <a:latin typeface="+mn-lt"/>
                          <a:ea typeface="Open Sans Light" pitchFamily="34" charset="0"/>
                          <a:cs typeface="Open Sans Light" pitchFamily="34" charset="0"/>
                        </a:rPr>
                        <a:t>Nota</a:t>
                      </a:r>
                      <a:r>
                        <a:rPr lang="es-CR" sz="1200" b="1" i="0" kern="1200" dirty="0" smtClean="0">
                          <a:solidFill>
                            <a:srgbClr val="4F4F4F"/>
                          </a:solidFill>
                          <a:latin typeface="+mn-lt"/>
                          <a:ea typeface="Open Sans Light" pitchFamily="34" charset="0"/>
                          <a:cs typeface="Open Sans Light" pitchFamily="34" charset="0"/>
                        </a:rPr>
                        <a:t>.</a:t>
                      </a:r>
                      <a:r>
                        <a:rPr lang="es-CR" sz="1200" b="0" i="0" kern="1200" dirty="0" smtClean="0">
                          <a:solidFill>
                            <a:srgbClr val="4F4F4F"/>
                          </a:solidFill>
                          <a:latin typeface="+mn-lt"/>
                          <a:ea typeface="Open Sans Light" pitchFamily="34" charset="0"/>
                          <a:cs typeface="Open Sans Light" pitchFamily="34" charset="0"/>
                        </a:rPr>
                        <a:t> </a:t>
                      </a:r>
                      <a:r>
                        <a:rPr lang="es-CR" sz="1200" b="0" i="0" kern="1200" dirty="0" smtClean="0">
                          <a:solidFill>
                            <a:srgbClr val="4F4F4F"/>
                          </a:solidFill>
                          <a:latin typeface="+mn-lt"/>
                          <a:ea typeface="Open Sans Light" pitchFamily="34" charset="0"/>
                          <a:cs typeface="Open Sans Light" pitchFamily="34" charset="0"/>
                        </a:rPr>
                        <a:t>Las cifras corresponden a la representación porcentual de la mediana en ítems de escala de 5 puntos.</a:t>
                      </a: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just" defTabSz="914400" rtl="0" eaLnBrk="1" fontAlgn="ctr" latinLnBrk="0" hangingPunct="1">
                        <a:lnSpc>
                          <a:spcPct val="100000"/>
                        </a:lnSpc>
                        <a:spcBef>
                          <a:spcPts val="0"/>
                        </a:spcBef>
                        <a:spcAft>
                          <a:spcPts val="0"/>
                        </a:spcAft>
                      </a:pP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00000"/>
                        </a:lnSpc>
                        <a:spcBef>
                          <a:spcPts val="0"/>
                        </a:spcBef>
                        <a:spcAft>
                          <a:spcPts val="0"/>
                        </a:spcAft>
                      </a:pPr>
                      <a:endParaRPr lang="es-CR" sz="1600" b="0" i="0" kern="1200" dirty="0" smtClean="0">
                        <a:solidFill>
                          <a:schemeClr val="bg1"/>
                        </a:solidFill>
                        <a:latin typeface="Open Sans Light" pitchFamily="34" charset="0"/>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chemeClr val="accent1">
                    <a:lumMod val="50000"/>
                  </a:schemeClr>
                </a:solidFill>
                <a:latin typeface="Aharoni" panose="020F0502020204030204" pitchFamily="2" charset="-79"/>
                <a:cs typeface="Aharoni" panose="020F0502020204030204" pitchFamily="2" charset="-79"/>
              </a:rPr>
              <a:t>Resultados preliminares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7" name="6 Tabla"/>
          <p:cNvGraphicFramePr>
            <a:graphicFrameLocks noGrp="1"/>
          </p:cNvGraphicFramePr>
          <p:nvPr/>
        </p:nvGraphicFramePr>
        <p:xfrm>
          <a:off x="1761066" y="2245121"/>
          <a:ext cx="8652935" cy="3153999"/>
        </p:xfrm>
        <a:graphic>
          <a:graphicData uri="http://schemas.openxmlformats.org/drawingml/2006/table">
            <a:tbl>
              <a:tblPr firstRow="1" bandRow="1">
                <a:tableStyleId>{69CF1AB2-1976-4502-BF36-3FF5EA218861}</a:tableStyleId>
              </a:tblPr>
              <a:tblGrid>
                <a:gridCol w="756689"/>
                <a:gridCol w="6445763"/>
                <a:gridCol w="1450483"/>
              </a:tblGrid>
              <a:tr h="423305">
                <a:tc gridSpan="3">
                  <a:txBody>
                    <a:bodyPr/>
                    <a:lstStyle/>
                    <a:p>
                      <a:pPr marL="0" indent="0" algn="l">
                        <a:lnSpc>
                          <a:spcPct val="100000"/>
                        </a:lnSpc>
                      </a:pPr>
                      <a:r>
                        <a:rPr lang="es-CR" sz="1400" b="1" i="0" dirty="0" smtClean="0">
                          <a:solidFill>
                            <a:srgbClr val="4F4F4F"/>
                          </a:solidFill>
                          <a:effectLst/>
                          <a:latin typeface="+mn-lt"/>
                          <a:ea typeface="Open Sans Light" pitchFamily="34" charset="0"/>
                          <a:cs typeface="Open Sans Light" pitchFamily="34" charset="0"/>
                        </a:rPr>
                        <a:t>¿Qué tan interesada considera usted que podría estar su institución 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37195">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N.°</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71686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33</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Aprender más sobre el potencial de las </a:t>
                      </a:r>
                      <a:r>
                        <a:rPr lang="es-CR" sz="1400" b="1" i="0" kern="1200" dirty="0" err="1" smtClean="0">
                          <a:solidFill>
                            <a:srgbClr val="4F4F4F"/>
                          </a:solidFill>
                          <a:latin typeface="+mn-lt"/>
                          <a:ea typeface="Open Sans Light" pitchFamily="34" charset="0"/>
                          <a:cs typeface="Open Sans Light" pitchFamily="34" charset="0"/>
                        </a:rPr>
                        <a:t>microcredenciales</a:t>
                      </a:r>
                      <a:r>
                        <a:rPr lang="es-CR" sz="1400" b="1" i="0" kern="1200" dirty="0" smtClean="0">
                          <a:solidFill>
                            <a:srgbClr val="4F4F4F"/>
                          </a:solidFill>
                          <a:latin typeface="+mn-lt"/>
                          <a:ea typeface="Open Sans Light" pitchFamily="34" charset="0"/>
                          <a:cs typeface="Open Sans Light" pitchFamily="34" charset="0"/>
                        </a:rPr>
                        <a:t> para el futuro de la educación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75.00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686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34</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Incorporar las </a:t>
                      </a:r>
                      <a:r>
                        <a:rPr lang="es-CR" sz="1400" b="1" i="0" kern="1200" dirty="0" err="1" smtClean="0">
                          <a:solidFill>
                            <a:srgbClr val="4F4F4F"/>
                          </a:solidFill>
                          <a:latin typeface="+mn-lt"/>
                          <a:ea typeface="Open Sans Light" pitchFamily="34" charset="0"/>
                          <a:cs typeface="Open Sans Light" pitchFamily="34" charset="0"/>
                        </a:rPr>
                        <a:t>microcredenciales</a:t>
                      </a:r>
                      <a:r>
                        <a:rPr lang="es-CR" sz="1400" b="1" i="0" kern="1200" dirty="0" smtClean="0">
                          <a:solidFill>
                            <a:srgbClr val="4F4F4F"/>
                          </a:solidFill>
                          <a:latin typeface="+mn-lt"/>
                          <a:ea typeface="Open Sans Light" pitchFamily="34" charset="0"/>
                          <a:cs typeface="Open Sans Light" pitchFamily="34" charset="0"/>
                        </a:rPr>
                        <a:t> como parte de la oferta académica regular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50.00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6860">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37</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Incorporar las </a:t>
                      </a:r>
                      <a:r>
                        <a:rPr lang="es-CR" sz="1400" b="1" i="0" kern="1200" dirty="0" err="1" smtClean="0">
                          <a:solidFill>
                            <a:srgbClr val="4F4F4F"/>
                          </a:solidFill>
                          <a:latin typeface="+mn-lt"/>
                          <a:ea typeface="Open Sans Light" pitchFamily="34" charset="0"/>
                          <a:cs typeface="Open Sans Light" pitchFamily="34" charset="0"/>
                        </a:rPr>
                        <a:t>microcredenciales</a:t>
                      </a:r>
                      <a:r>
                        <a:rPr lang="es-CR" sz="1400" b="1" i="0" kern="1200" dirty="0" smtClean="0">
                          <a:solidFill>
                            <a:srgbClr val="4F4F4F"/>
                          </a:solidFill>
                          <a:latin typeface="+mn-lt"/>
                          <a:ea typeface="Open Sans Light" pitchFamily="34" charset="0"/>
                          <a:cs typeface="Open Sans Light" pitchFamily="34" charset="0"/>
                        </a:rPr>
                        <a:t> como parte de los procesos de capacitación y desarrollo profesional continuo del personal</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62.50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2919">
                <a:tc gridSpan="3">
                  <a:txBody>
                    <a:bodyPr/>
                    <a:lstStyle/>
                    <a:p>
                      <a:pPr marL="0" indent="0" algn="just" defTabSz="914400" rtl="0" eaLnBrk="1" fontAlgn="ctr" latinLnBrk="0" hangingPunct="1">
                        <a:lnSpc>
                          <a:spcPct val="100000"/>
                        </a:lnSpc>
                        <a:spcBef>
                          <a:spcPts val="0"/>
                        </a:spcBef>
                        <a:spcAft>
                          <a:spcPts val="0"/>
                        </a:spcAft>
                      </a:pPr>
                      <a:r>
                        <a:rPr lang="es-CR" sz="1200" b="1" i="1" kern="1200" dirty="0" smtClean="0">
                          <a:solidFill>
                            <a:srgbClr val="4F4F4F"/>
                          </a:solidFill>
                          <a:latin typeface="+mn-lt"/>
                          <a:ea typeface="Open Sans Light" pitchFamily="34" charset="0"/>
                          <a:cs typeface="Open Sans Light" pitchFamily="34" charset="0"/>
                        </a:rPr>
                        <a:t>Nota</a:t>
                      </a:r>
                      <a:r>
                        <a:rPr lang="es-CR" sz="1200" b="1" i="0" kern="1200" dirty="0" smtClean="0">
                          <a:solidFill>
                            <a:srgbClr val="4F4F4F"/>
                          </a:solidFill>
                          <a:latin typeface="+mn-lt"/>
                          <a:ea typeface="Open Sans Light" pitchFamily="34" charset="0"/>
                          <a:cs typeface="Open Sans Light" pitchFamily="34" charset="0"/>
                        </a:rPr>
                        <a:t>.</a:t>
                      </a:r>
                      <a:r>
                        <a:rPr lang="es-CR" sz="1200" b="0" i="0" kern="1200" dirty="0" smtClean="0">
                          <a:solidFill>
                            <a:srgbClr val="4F4F4F"/>
                          </a:solidFill>
                          <a:latin typeface="+mn-lt"/>
                          <a:ea typeface="Open Sans Light" pitchFamily="34" charset="0"/>
                          <a:cs typeface="Open Sans Light" pitchFamily="34" charset="0"/>
                        </a:rPr>
                        <a:t> </a:t>
                      </a:r>
                      <a:r>
                        <a:rPr lang="es-CR" sz="1200" b="0" i="0" kern="1200" dirty="0" smtClean="0">
                          <a:solidFill>
                            <a:srgbClr val="4F4F4F"/>
                          </a:solidFill>
                          <a:latin typeface="+mn-lt"/>
                          <a:ea typeface="Open Sans Light" pitchFamily="34" charset="0"/>
                          <a:cs typeface="Open Sans Light" pitchFamily="34" charset="0"/>
                        </a:rPr>
                        <a:t>Las cifras corresponden a la representación porcentual de la mediana en ítems de escala de 5 puntos.</a:t>
                      </a: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just" defTabSz="914400" rtl="0" eaLnBrk="1" fontAlgn="ctr" latinLnBrk="0" hangingPunct="1">
                        <a:lnSpc>
                          <a:spcPct val="100000"/>
                        </a:lnSpc>
                        <a:spcBef>
                          <a:spcPts val="0"/>
                        </a:spcBef>
                        <a:spcAft>
                          <a:spcPts val="0"/>
                        </a:spcAft>
                      </a:pP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00000"/>
                        </a:lnSpc>
                        <a:spcBef>
                          <a:spcPts val="0"/>
                        </a:spcBef>
                        <a:spcAft>
                          <a:spcPts val="0"/>
                        </a:spcAft>
                      </a:pPr>
                      <a:endParaRPr lang="es-CR" sz="1600" b="0" i="0" kern="1200" dirty="0" smtClean="0">
                        <a:solidFill>
                          <a:schemeClr val="bg1"/>
                        </a:solidFill>
                        <a:latin typeface="Open Sans Light" pitchFamily="34" charset="0"/>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204716" y="420760"/>
            <a:ext cx="8468436" cy="923330"/>
          </a:xfrm>
          <a:prstGeom prst="rect">
            <a:avLst/>
          </a:prstGeom>
          <a:noFill/>
        </p:spPr>
        <p:txBody>
          <a:bodyPr wrap="square" rtlCol="0">
            <a:spAutoFit/>
          </a:bodyPr>
          <a:lstStyle/>
          <a:p>
            <a:r>
              <a:rPr lang="es-CR" sz="3600" dirty="0">
                <a:solidFill>
                  <a:schemeClr val="bg1"/>
                </a:solidFill>
              </a:rPr>
              <a:t>Consulta Nacional sobre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33C39E0D-F924-0F59-F3D7-03DA0DC06AAD}"/>
              </a:ext>
            </a:extLst>
          </p:cNvPr>
          <p:cNvSpPr txBox="1"/>
          <p:nvPr/>
        </p:nvSpPr>
        <p:spPr>
          <a:xfrm>
            <a:off x="632940" y="1684182"/>
            <a:ext cx="9901820" cy="584775"/>
          </a:xfrm>
          <a:prstGeom prst="rect">
            <a:avLst/>
          </a:prstGeom>
          <a:noFill/>
        </p:spPr>
        <p:txBody>
          <a:bodyPr wrap="square" rtlCol="0">
            <a:spAutoFit/>
          </a:bodyPr>
          <a:lstStyle/>
          <a:p>
            <a:r>
              <a:rPr lang="es-CR" sz="3200" dirty="0" smtClean="0">
                <a:solidFill>
                  <a:schemeClr val="accent1">
                    <a:lumMod val="50000"/>
                  </a:schemeClr>
                </a:solidFill>
                <a:latin typeface="Aharoni" panose="020F0502020204030204" pitchFamily="2" charset="-79"/>
                <a:cs typeface="Aharoni" panose="020F0502020204030204" pitchFamily="2" charset="-79"/>
              </a:rPr>
              <a:t>Resultados preliminares</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7" name="6 Tabla"/>
          <p:cNvGraphicFramePr>
            <a:graphicFrameLocks noGrp="1"/>
          </p:cNvGraphicFramePr>
          <p:nvPr/>
        </p:nvGraphicFramePr>
        <p:xfrm>
          <a:off x="1761066" y="2245121"/>
          <a:ext cx="8652935" cy="4308081"/>
        </p:xfrm>
        <a:graphic>
          <a:graphicData uri="http://schemas.openxmlformats.org/drawingml/2006/table">
            <a:tbl>
              <a:tblPr firstRow="1" bandRow="1">
                <a:tableStyleId>{69CF1AB2-1976-4502-BF36-3FF5EA218861}</a:tableStyleId>
              </a:tblPr>
              <a:tblGrid>
                <a:gridCol w="756689"/>
                <a:gridCol w="6445763"/>
                <a:gridCol w="1450483"/>
              </a:tblGrid>
              <a:tr h="423305">
                <a:tc gridSpan="3">
                  <a:txBody>
                    <a:bodyPr/>
                    <a:lstStyle/>
                    <a:p>
                      <a:pPr marL="0" indent="0" algn="l">
                        <a:lnSpc>
                          <a:spcPct val="100000"/>
                        </a:lnSpc>
                      </a:pPr>
                      <a:r>
                        <a:rPr lang="es-CR" sz="1400" b="1" i="0" dirty="0" smtClean="0">
                          <a:solidFill>
                            <a:srgbClr val="4F4F4F"/>
                          </a:solidFill>
                          <a:effectLst/>
                          <a:latin typeface="+mn-lt"/>
                          <a:ea typeface="Open Sans Light" pitchFamily="34" charset="0"/>
                          <a:cs typeface="Open Sans Light" pitchFamily="34" charset="0"/>
                        </a:rPr>
                        <a:t>40. ¿Qué tan importante considera usted que sería...?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pPr>
                      <a:endParaRPr lang="es-CR" sz="1400" b="1" i="0" dirty="0" smtClean="0">
                        <a:solidFill>
                          <a:srgbClr val="4F4F4F"/>
                        </a:solidFill>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37195">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N.°</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Ítem</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marL="0" indent="0" algn="ctr">
                        <a:lnSpc>
                          <a:spcPct val="100000"/>
                        </a:lnSpc>
                      </a:pPr>
                      <a:r>
                        <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rPr>
                        <a:t>%</a:t>
                      </a:r>
                      <a:endParaRPr lang="es-CR" sz="1600" b="1" i="0" dirty="0" smtClean="0">
                        <a:solidFill>
                          <a:schemeClr val="bg1"/>
                        </a:solidFill>
                        <a:effectLst>
                          <a:outerShdw blurRad="38100" dist="38100" dir="2700000" algn="tl">
                            <a:srgbClr val="000000">
                              <a:alpha val="43137"/>
                            </a:srgbClr>
                          </a:outerShdw>
                        </a:effectLst>
                        <a:latin typeface="+mn-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1</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smtClean="0">
                          <a:solidFill>
                            <a:srgbClr val="4F4F4F"/>
                          </a:solidFill>
                          <a:latin typeface="+mn-lt"/>
                        </a:rPr>
                        <a:t>Contar </a:t>
                      </a:r>
                      <a:r>
                        <a:rPr lang="es-CR" sz="1400" b="1" i="0" u="none" strike="noStrike" dirty="0">
                          <a:solidFill>
                            <a:srgbClr val="4F4F4F"/>
                          </a:solidFill>
                          <a:latin typeface="+mn-lt"/>
                        </a:rPr>
                        <a:t>con un marco de referencia sobre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a nivel </a:t>
                      </a:r>
                      <a:r>
                        <a:rPr lang="es-CR" sz="1400" b="1" i="0" u="none" strike="noStrike" dirty="0" smtClean="0">
                          <a:solidFill>
                            <a:srgbClr val="4F4F4F"/>
                          </a:solidFill>
                          <a:latin typeface="+mn-lt"/>
                        </a:rPr>
                        <a:t>nacional</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100.00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2</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smtClean="0">
                          <a:solidFill>
                            <a:srgbClr val="4F4F4F"/>
                          </a:solidFill>
                          <a:latin typeface="+mn-lt"/>
                        </a:rPr>
                        <a:t>Mantener </a:t>
                      </a:r>
                      <a:r>
                        <a:rPr lang="es-CR" sz="1400" b="1" i="0" u="none" strike="noStrike" dirty="0">
                          <a:solidFill>
                            <a:srgbClr val="4F4F4F"/>
                          </a:solidFill>
                          <a:latin typeface="+mn-lt"/>
                        </a:rPr>
                        <a:t>un registro nacional sobre la oferta de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y experiencias cortas de </a:t>
                      </a:r>
                      <a:r>
                        <a:rPr lang="es-CR" sz="1400" b="1" i="0" u="none" strike="noStrike" dirty="0" smtClean="0">
                          <a:solidFill>
                            <a:srgbClr val="4F4F4F"/>
                          </a:solidFill>
                          <a:latin typeface="+mn-lt"/>
                        </a:rPr>
                        <a:t>aprendizaje</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75.00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3</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smtClean="0">
                          <a:solidFill>
                            <a:srgbClr val="4F4F4F"/>
                          </a:solidFill>
                          <a:latin typeface="+mn-lt"/>
                        </a:rPr>
                        <a:t>Establecer </a:t>
                      </a:r>
                      <a:r>
                        <a:rPr lang="es-CR" sz="1400" b="1" i="0" u="none" strike="noStrike" dirty="0">
                          <a:solidFill>
                            <a:srgbClr val="4F4F4F"/>
                          </a:solidFill>
                          <a:latin typeface="+mn-lt"/>
                        </a:rPr>
                        <a:t>un sistema de conversión a créditos universitarios para las </a:t>
                      </a:r>
                      <a:r>
                        <a:rPr lang="es-CR" sz="1400" b="1" i="0" u="none" strike="noStrike" dirty="0" err="1" smtClean="0">
                          <a:solidFill>
                            <a:srgbClr val="4F4F4F"/>
                          </a:solidFill>
                          <a:latin typeface="+mn-lt"/>
                        </a:rPr>
                        <a:t>microcredenciales</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75.00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4</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smtClean="0">
                          <a:solidFill>
                            <a:srgbClr val="4F4F4F"/>
                          </a:solidFill>
                          <a:latin typeface="+mn-lt"/>
                        </a:rPr>
                        <a:t>Incorporar </a:t>
                      </a:r>
                      <a:r>
                        <a:rPr lang="es-CR" sz="1400" b="1" i="0" u="none" strike="noStrike" dirty="0">
                          <a:solidFill>
                            <a:srgbClr val="4F4F4F"/>
                          </a:solidFill>
                          <a:latin typeface="+mn-lt"/>
                        </a:rPr>
                        <a:t>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dentro de un eventual marco de cualificaciones de la Educación </a:t>
                      </a:r>
                      <a:r>
                        <a:rPr lang="es-CR" sz="1400" b="1" i="0" u="none" strike="noStrike" dirty="0" smtClean="0">
                          <a:solidFill>
                            <a:srgbClr val="4F4F4F"/>
                          </a:solidFill>
                          <a:latin typeface="+mn-lt"/>
                        </a:rPr>
                        <a:t>Superior</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87.50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5</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smtClean="0">
                          <a:solidFill>
                            <a:srgbClr val="4F4F4F"/>
                          </a:solidFill>
                          <a:latin typeface="+mn-lt"/>
                        </a:rPr>
                        <a:t>Someter </a:t>
                      </a:r>
                      <a:r>
                        <a:rPr lang="es-CR" sz="1400" b="1" i="0" u="none" strike="noStrike" dirty="0">
                          <a:solidFill>
                            <a:srgbClr val="4F4F4F"/>
                          </a:solidFill>
                          <a:latin typeface="+mn-lt"/>
                        </a:rPr>
                        <a:t>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a procesos de aseguramiento de la </a:t>
                      </a:r>
                      <a:r>
                        <a:rPr lang="es-CR" sz="1400" b="1" i="0" u="none" strike="noStrike" dirty="0" smtClean="0">
                          <a:solidFill>
                            <a:srgbClr val="4F4F4F"/>
                          </a:solidFill>
                          <a:latin typeface="+mn-lt"/>
                        </a:rPr>
                        <a:t>calidad</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100.00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0777">
                <a:tc>
                  <a:txBody>
                    <a:bodyPr/>
                    <a:lstStyle/>
                    <a:p>
                      <a:pPr marL="136800" indent="-13680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6</a:t>
                      </a:r>
                      <a:endParaRPr lang="es-CR" sz="1400" b="1" i="0" kern="1200" dirty="0" smtClean="0">
                        <a:solidFill>
                          <a:srgbClr val="4F4F4F"/>
                        </a:solidFill>
                        <a:latin typeface="+mn-lt"/>
                        <a:ea typeface="Open Sans Light" pitchFamily="34" charset="0"/>
                        <a:cs typeface="Open Sans 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6800" indent="-136800" algn="l" fontAlgn="b"/>
                      <a:r>
                        <a:rPr lang="es-CR" sz="1400" b="1" i="0" u="none" strike="noStrike" dirty="0" smtClean="0">
                          <a:solidFill>
                            <a:srgbClr val="4F4F4F"/>
                          </a:solidFill>
                          <a:latin typeface="+mn-lt"/>
                        </a:rPr>
                        <a:t>El </a:t>
                      </a:r>
                      <a:r>
                        <a:rPr lang="es-CR" sz="1400" b="1" i="0" u="none" strike="noStrike" dirty="0">
                          <a:solidFill>
                            <a:srgbClr val="4F4F4F"/>
                          </a:solidFill>
                          <a:latin typeface="+mn-lt"/>
                        </a:rPr>
                        <a:t>aporte de las </a:t>
                      </a:r>
                      <a:r>
                        <a:rPr lang="es-CR" sz="1400" b="1" i="0" u="none" strike="noStrike" dirty="0" err="1">
                          <a:solidFill>
                            <a:srgbClr val="4F4F4F"/>
                          </a:solidFill>
                          <a:latin typeface="+mn-lt"/>
                        </a:rPr>
                        <a:t>microcredenciales</a:t>
                      </a:r>
                      <a:r>
                        <a:rPr lang="es-CR" sz="1400" b="1" i="0" u="none" strike="noStrike" dirty="0">
                          <a:solidFill>
                            <a:srgbClr val="4F4F4F"/>
                          </a:solidFill>
                          <a:latin typeface="+mn-lt"/>
                        </a:rPr>
                        <a:t> a los procesos de transformación digital de las instituciones </a:t>
                      </a:r>
                      <a:r>
                        <a:rPr lang="es-CR" sz="1400" b="1" i="0" u="none" strike="noStrike" dirty="0" smtClean="0">
                          <a:solidFill>
                            <a:srgbClr val="4F4F4F"/>
                          </a:solidFill>
                          <a:latin typeface="+mn-lt"/>
                        </a:rPr>
                        <a:t>educativas</a:t>
                      </a:r>
                      <a:endParaRPr lang="es-CR" sz="1400" b="1" i="0" u="none" strike="noStrike" dirty="0">
                        <a:solidFill>
                          <a:srgbClr val="4F4F4F"/>
                        </a:solidFill>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00000"/>
                        </a:lnSpc>
                        <a:spcBef>
                          <a:spcPts val="0"/>
                        </a:spcBef>
                        <a:spcAft>
                          <a:spcPts val="0"/>
                        </a:spcAft>
                      </a:pPr>
                      <a:r>
                        <a:rPr lang="es-CR" sz="1400" b="1" i="0" kern="1200" dirty="0" smtClean="0">
                          <a:solidFill>
                            <a:srgbClr val="4F4F4F"/>
                          </a:solidFill>
                          <a:latin typeface="+mn-lt"/>
                          <a:ea typeface="Open Sans Light" pitchFamily="34" charset="0"/>
                          <a:cs typeface="Open Sans Light" pitchFamily="34" charset="0"/>
                        </a:rPr>
                        <a:t>87.50</a:t>
                      </a:r>
                      <a:endParaRPr lang="es-CR" sz="1400" b="1" i="0" kern="1200" dirty="0" smtClean="0">
                        <a:solidFill>
                          <a:srgbClr val="4F4F4F"/>
                        </a:solidFill>
                        <a:latin typeface="+mn-lt"/>
                        <a:ea typeface="Open Sans Light" pitchFamily="34" charset="0"/>
                        <a:cs typeface="Open Sans Light"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42919">
                <a:tc gridSpan="3">
                  <a:txBody>
                    <a:bodyPr/>
                    <a:lstStyle/>
                    <a:p>
                      <a:pPr marL="0" indent="0" algn="just" defTabSz="914400" rtl="0" eaLnBrk="1" fontAlgn="ctr" latinLnBrk="0" hangingPunct="1">
                        <a:lnSpc>
                          <a:spcPct val="100000"/>
                        </a:lnSpc>
                        <a:spcBef>
                          <a:spcPts val="0"/>
                        </a:spcBef>
                        <a:spcAft>
                          <a:spcPts val="0"/>
                        </a:spcAft>
                      </a:pPr>
                      <a:r>
                        <a:rPr lang="es-CR" sz="1200" b="1" i="1" kern="1200" dirty="0" smtClean="0">
                          <a:solidFill>
                            <a:srgbClr val="4F4F4F"/>
                          </a:solidFill>
                          <a:latin typeface="+mn-lt"/>
                          <a:ea typeface="Open Sans Light" pitchFamily="34" charset="0"/>
                          <a:cs typeface="Open Sans Light" pitchFamily="34" charset="0"/>
                        </a:rPr>
                        <a:t>Nota</a:t>
                      </a:r>
                      <a:r>
                        <a:rPr lang="es-CR" sz="1200" b="1" i="0" kern="1200" dirty="0" smtClean="0">
                          <a:solidFill>
                            <a:srgbClr val="4F4F4F"/>
                          </a:solidFill>
                          <a:latin typeface="+mn-lt"/>
                          <a:ea typeface="Open Sans Light" pitchFamily="34" charset="0"/>
                          <a:cs typeface="Open Sans Light" pitchFamily="34" charset="0"/>
                        </a:rPr>
                        <a:t>.</a:t>
                      </a:r>
                      <a:r>
                        <a:rPr lang="es-CR" sz="1200" b="0" i="0" kern="1200" dirty="0" smtClean="0">
                          <a:solidFill>
                            <a:srgbClr val="4F4F4F"/>
                          </a:solidFill>
                          <a:latin typeface="+mn-lt"/>
                          <a:ea typeface="Open Sans Light" pitchFamily="34" charset="0"/>
                          <a:cs typeface="Open Sans Light" pitchFamily="34" charset="0"/>
                        </a:rPr>
                        <a:t> </a:t>
                      </a:r>
                      <a:r>
                        <a:rPr lang="es-CR" sz="1200" b="0" i="0" kern="1200" dirty="0" smtClean="0">
                          <a:solidFill>
                            <a:srgbClr val="4F4F4F"/>
                          </a:solidFill>
                          <a:latin typeface="+mn-lt"/>
                          <a:ea typeface="Open Sans Light" pitchFamily="34" charset="0"/>
                          <a:cs typeface="Open Sans Light" pitchFamily="34" charset="0"/>
                        </a:rPr>
                        <a:t>Las cifras corresponden a la representación porcentual de la mediana en ítems de escala de 5 puntos.</a:t>
                      </a: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just" defTabSz="914400" rtl="0" eaLnBrk="1" fontAlgn="ctr" latinLnBrk="0" hangingPunct="1">
                        <a:lnSpc>
                          <a:spcPct val="100000"/>
                        </a:lnSpc>
                        <a:spcBef>
                          <a:spcPts val="0"/>
                        </a:spcBef>
                        <a:spcAft>
                          <a:spcPts val="0"/>
                        </a:spcAft>
                      </a:pPr>
                      <a:endParaRPr lang="es-CR" sz="1200" b="0" i="0" kern="1200" dirty="0" smtClean="0">
                        <a:solidFill>
                          <a:srgbClr val="4F4F4F"/>
                        </a:solidFill>
                        <a:latin typeface="+mn-lt"/>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00000"/>
                        </a:lnSpc>
                        <a:spcBef>
                          <a:spcPts val="0"/>
                        </a:spcBef>
                        <a:spcAft>
                          <a:spcPts val="0"/>
                        </a:spcAft>
                      </a:pPr>
                      <a:endParaRPr lang="es-CR" sz="1600" b="0" i="0" kern="1200" dirty="0" smtClean="0">
                        <a:solidFill>
                          <a:schemeClr val="bg1"/>
                        </a:solidFill>
                        <a:latin typeface="Open Sans Light" pitchFamily="34" charset="0"/>
                        <a:ea typeface="Open Sans Light" pitchFamily="34" charset="0"/>
                        <a:cs typeface="Open Sans Light"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4358310"/>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27546" y="432087"/>
            <a:ext cx="8468436" cy="923330"/>
          </a:xfrm>
          <a:prstGeom prst="rect">
            <a:avLst/>
          </a:prstGeom>
          <a:noFill/>
        </p:spPr>
        <p:txBody>
          <a:bodyPr wrap="square" rtlCol="0">
            <a:spAutoFit/>
          </a:bodyPr>
          <a:lstStyle/>
          <a:p>
            <a:r>
              <a:rPr lang="es-CR" sz="3600" dirty="0">
                <a:solidFill>
                  <a:schemeClr val="bg1"/>
                </a:solidFill>
              </a:rPr>
              <a:t>Prospectiva</a:t>
            </a:r>
          </a:p>
          <a:p>
            <a:endParaRPr lang="en-US" dirty="0">
              <a:solidFill>
                <a:schemeClr val="bg1"/>
              </a:solidFill>
            </a:endParaRPr>
          </a:p>
        </p:txBody>
      </p:sp>
      <p:sp>
        <p:nvSpPr>
          <p:cNvPr id="3" name="TextBox 2">
            <a:extLst>
              <a:ext uri="{FF2B5EF4-FFF2-40B4-BE49-F238E27FC236}">
                <a16:creationId xmlns="" xmlns:a16="http://schemas.microsoft.com/office/drawing/2014/main" id="{017116CD-BCC8-1E33-C82F-D5A2AA4FCEBB}"/>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Ecosistema para microcredenciales en Costa Rica</a:t>
            </a:r>
          </a:p>
        </p:txBody>
      </p:sp>
      <p:pic>
        <p:nvPicPr>
          <p:cNvPr id="5" name="Picture 4">
            <a:extLst>
              <a:ext uri="{FF2B5EF4-FFF2-40B4-BE49-F238E27FC236}">
                <a16:creationId xmlns="" xmlns:a16="http://schemas.microsoft.com/office/drawing/2014/main" id="{17C996F0-421F-0B78-9F7D-5CCD0EC2D2C7}"/>
              </a:ext>
            </a:extLst>
          </p:cNvPr>
          <p:cNvPicPr>
            <a:picLocks noChangeAspect="1"/>
          </p:cNvPicPr>
          <p:nvPr/>
        </p:nvPicPr>
        <p:blipFill>
          <a:blip r:embed="rId2"/>
          <a:stretch>
            <a:fillRect/>
          </a:stretch>
        </p:blipFill>
        <p:spPr>
          <a:xfrm>
            <a:off x="1045969" y="2412351"/>
            <a:ext cx="9075761" cy="3822568"/>
          </a:xfrm>
          <a:prstGeom prst="rect">
            <a:avLst/>
          </a:prstGeom>
        </p:spPr>
      </p:pic>
    </p:spTree>
    <p:extLst>
      <p:ext uri="{BB962C8B-B14F-4D97-AF65-F5344CB8AC3E}">
        <p14:creationId xmlns="" xmlns:p14="http://schemas.microsoft.com/office/powerpoint/2010/main" val="1927682361"/>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27546" y="432087"/>
            <a:ext cx="8468436" cy="923330"/>
          </a:xfrm>
          <a:prstGeom prst="rect">
            <a:avLst/>
          </a:prstGeom>
          <a:noFill/>
        </p:spPr>
        <p:txBody>
          <a:bodyPr wrap="square" rtlCol="0">
            <a:spAutoFit/>
          </a:bodyPr>
          <a:lstStyle/>
          <a:p>
            <a:r>
              <a:rPr lang="es-CR" sz="3600" dirty="0">
                <a:solidFill>
                  <a:schemeClr val="bg1"/>
                </a:solidFill>
              </a:rPr>
              <a:t>Prospectiva</a:t>
            </a:r>
          </a:p>
          <a:p>
            <a:endParaRPr lang="en-US" dirty="0">
              <a:solidFill>
                <a:schemeClr val="bg1"/>
              </a:solidFill>
            </a:endParaRPr>
          </a:p>
        </p:txBody>
      </p:sp>
      <p:sp>
        <p:nvSpPr>
          <p:cNvPr id="3" name="TextBox 2">
            <a:extLst>
              <a:ext uri="{FF2B5EF4-FFF2-40B4-BE49-F238E27FC236}">
                <a16:creationId xmlns="" xmlns:a16="http://schemas.microsoft.com/office/drawing/2014/main" id="{017116CD-BCC8-1E33-C82F-D5A2AA4FCEBB}"/>
              </a:ext>
            </a:extLst>
          </p:cNvPr>
          <p:cNvSpPr txBox="1"/>
          <p:nvPr/>
        </p:nvSpPr>
        <p:spPr>
          <a:xfrm>
            <a:off x="632940" y="1684182"/>
            <a:ext cx="9901820"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Ecosistema para microcredenciales en Costa Rica</a:t>
            </a:r>
          </a:p>
        </p:txBody>
      </p:sp>
      <p:pic>
        <p:nvPicPr>
          <p:cNvPr id="6" name="Picture 5">
            <a:extLst>
              <a:ext uri="{FF2B5EF4-FFF2-40B4-BE49-F238E27FC236}">
                <a16:creationId xmlns="" xmlns:a16="http://schemas.microsoft.com/office/drawing/2014/main" id="{711B2EA4-1714-91D0-A798-8B7762FA83A4}"/>
              </a:ext>
            </a:extLst>
          </p:cNvPr>
          <p:cNvPicPr>
            <a:picLocks noChangeAspect="1"/>
          </p:cNvPicPr>
          <p:nvPr/>
        </p:nvPicPr>
        <p:blipFill>
          <a:blip r:embed="rId2"/>
          <a:stretch>
            <a:fillRect/>
          </a:stretch>
        </p:blipFill>
        <p:spPr>
          <a:xfrm>
            <a:off x="1278980" y="2368314"/>
            <a:ext cx="7878668" cy="3695911"/>
          </a:xfrm>
          <a:prstGeom prst="rect">
            <a:avLst/>
          </a:prstGeom>
        </p:spPr>
      </p:pic>
    </p:spTree>
    <p:extLst>
      <p:ext uri="{BB962C8B-B14F-4D97-AF65-F5344CB8AC3E}">
        <p14:creationId xmlns="" xmlns:p14="http://schemas.microsoft.com/office/powerpoint/2010/main" val="348419548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Contexto General de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536B9BC3-B217-3F0D-B6E7-6EDE9C507654}"/>
              </a:ext>
            </a:extLst>
          </p:cNvPr>
          <p:cNvSpPr txBox="1"/>
          <p:nvPr/>
        </p:nvSpPr>
        <p:spPr>
          <a:xfrm>
            <a:off x="689211" y="1684182"/>
            <a:ext cx="3493827"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Definición</a:t>
            </a:r>
            <a:endParaRPr lang="en-US" dirty="0">
              <a:solidFill>
                <a:schemeClr val="accent1">
                  <a:lumMod val="50000"/>
                </a:schemeClr>
              </a:solidFill>
              <a:latin typeface="Aharoni" panose="020F0502020204030204" pitchFamily="2" charset="-79"/>
              <a:cs typeface="Aharoni" panose="020F0502020204030204" pitchFamily="2" charset="-79"/>
            </a:endParaRPr>
          </a:p>
        </p:txBody>
      </p:sp>
      <p:sp>
        <p:nvSpPr>
          <p:cNvPr id="7" name="TextBox 6">
            <a:extLst>
              <a:ext uri="{FF2B5EF4-FFF2-40B4-BE49-F238E27FC236}">
                <a16:creationId xmlns="" xmlns:a16="http://schemas.microsoft.com/office/drawing/2014/main" id="{D6819156-0723-568C-CC56-AFB104C5A1B2}"/>
              </a:ext>
            </a:extLst>
          </p:cNvPr>
          <p:cNvSpPr txBox="1"/>
          <p:nvPr/>
        </p:nvSpPr>
        <p:spPr>
          <a:xfrm>
            <a:off x="2998623" y="1684182"/>
            <a:ext cx="8504166" cy="3785652"/>
          </a:xfrm>
          <a:prstGeom prst="rect">
            <a:avLst/>
          </a:prstGeom>
          <a:noFill/>
        </p:spPr>
        <p:txBody>
          <a:bodyPr wrap="square">
            <a:spAutoFit/>
          </a:bodyPr>
          <a:lstStyle/>
          <a:p>
            <a:pPr algn="just"/>
            <a:r>
              <a:rPr lang="es-CR" sz="2000" b="1" i="1" dirty="0">
                <a:effectLst/>
                <a:highlight>
                  <a:srgbClr val="FFFFFF"/>
                </a:highlight>
                <a:latin typeface="Noto Sans" panose="020B0502040504020204" pitchFamily="34" charset="0"/>
              </a:rPr>
              <a:t>Una microcredencial es una evidencia de los resultados de aprendizaje que un estudiante haya adquirido a lo largo de una experiencia corta de aprendizaje. Estos resultados habrán de haber sido evaluados a través de estándares transparentes. </a:t>
            </a:r>
            <a:endParaRPr lang="es-CR" sz="2000" b="0" i="0" dirty="0">
              <a:effectLst/>
              <a:highlight>
                <a:srgbClr val="FFFFFF"/>
              </a:highlight>
              <a:latin typeface="Noto Sans" panose="020B0502040504020204" pitchFamily="34" charset="0"/>
            </a:endParaRPr>
          </a:p>
          <a:p>
            <a:pPr algn="just"/>
            <a:r>
              <a:rPr lang="es-CR" sz="2000" b="1" i="1" dirty="0">
                <a:effectLst/>
                <a:highlight>
                  <a:srgbClr val="FFFFFF"/>
                </a:highlight>
                <a:latin typeface="Noto Sans" panose="020B0502040504020204" pitchFamily="34" charset="0"/>
              </a:rPr>
              <a:t>La evidencia aparecerá en un documento certificado que incluirá el nombre del portador, los resultados de aprendizaje obtenidos, el método de evaluación, la institución certificadora y, en caso de ser aplicable, el nivel dentro del sistema de cualificaciones y los créditos aprobados. Las microcredenciales serán propiedad del estudiante, podrán ser compartidas, serán portables y podrán combinarse en credenciales mayores o cualificaciones. Estarán respaldadas por procesos estandarizados de aseguramiento de la calidad. (p. 10) </a:t>
            </a:r>
            <a:endParaRPr lang="es-CR" sz="2000" b="0" i="0" dirty="0">
              <a:effectLst/>
              <a:highlight>
                <a:srgbClr val="FFFFFF"/>
              </a:highlight>
              <a:latin typeface="Noto Sans" panose="020B0502040504020204" pitchFamily="34" charset="0"/>
            </a:endParaRPr>
          </a:p>
        </p:txBody>
      </p:sp>
      <p:sp>
        <p:nvSpPr>
          <p:cNvPr id="9" name="TextBox 8">
            <a:extLst>
              <a:ext uri="{FF2B5EF4-FFF2-40B4-BE49-F238E27FC236}">
                <a16:creationId xmlns="" xmlns:a16="http://schemas.microsoft.com/office/drawing/2014/main" id="{14C6DC14-FC19-3920-D8E1-BC24887F296F}"/>
              </a:ext>
            </a:extLst>
          </p:cNvPr>
          <p:cNvSpPr txBox="1"/>
          <p:nvPr/>
        </p:nvSpPr>
        <p:spPr>
          <a:xfrm>
            <a:off x="3353392" y="5779149"/>
            <a:ext cx="4322928" cy="369332"/>
          </a:xfrm>
          <a:prstGeom prst="rect">
            <a:avLst/>
          </a:prstGeom>
          <a:noFill/>
        </p:spPr>
        <p:txBody>
          <a:bodyPr wrap="square">
            <a:spAutoFit/>
          </a:bodyPr>
          <a:lstStyle/>
          <a:p>
            <a:r>
              <a:rPr lang="en-US" b="1" i="1" dirty="0" err="1">
                <a:solidFill>
                  <a:schemeClr val="tx2">
                    <a:lumMod val="75000"/>
                  </a:schemeClr>
                </a:solidFill>
                <a:effectLst/>
                <a:highlight>
                  <a:srgbClr val="FFFFFF"/>
                </a:highlight>
                <a:latin typeface="Noto Sans" panose="020B0502040504020204" pitchFamily="34" charset="0"/>
              </a:rPr>
              <a:t>Comisión</a:t>
            </a:r>
            <a:r>
              <a:rPr lang="en-US" b="1" i="1" dirty="0">
                <a:solidFill>
                  <a:schemeClr val="tx2">
                    <a:lumMod val="75000"/>
                  </a:schemeClr>
                </a:solidFill>
                <a:effectLst/>
                <a:highlight>
                  <a:srgbClr val="FFFFFF"/>
                </a:highlight>
                <a:latin typeface="Noto Sans" panose="020B0502040504020204" pitchFamily="34" charset="0"/>
              </a:rPr>
              <a:t> </a:t>
            </a:r>
            <a:r>
              <a:rPr lang="en-US" b="1" i="1" dirty="0" err="1">
                <a:solidFill>
                  <a:schemeClr val="tx2">
                    <a:lumMod val="75000"/>
                  </a:schemeClr>
                </a:solidFill>
                <a:effectLst/>
                <a:highlight>
                  <a:srgbClr val="FFFFFF"/>
                </a:highlight>
                <a:latin typeface="Noto Sans" panose="020B0502040504020204" pitchFamily="34" charset="0"/>
              </a:rPr>
              <a:t>Europea</a:t>
            </a:r>
            <a:r>
              <a:rPr lang="en-US" b="1" i="1" dirty="0">
                <a:solidFill>
                  <a:schemeClr val="tx2">
                    <a:lumMod val="75000"/>
                  </a:schemeClr>
                </a:solidFill>
                <a:effectLst/>
                <a:highlight>
                  <a:srgbClr val="FFFFFF"/>
                </a:highlight>
                <a:latin typeface="Noto Sans" panose="020B0502040504020204" pitchFamily="34" charset="0"/>
              </a:rPr>
              <a:t> (2020)</a:t>
            </a:r>
            <a:endParaRPr lang="en-US" b="1" dirty="0">
              <a:solidFill>
                <a:schemeClr val="tx2">
                  <a:lumMod val="75000"/>
                </a:schemeClr>
              </a:solidFill>
            </a:endParaRPr>
          </a:p>
        </p:txBody>
      </p:sp>
    </p:spTree>
    <p:extLst>
      <p:ext uri="{BB962C8B-B14F-4D97-AF65-F5344CB8AC3E}">
        <p14:creationId xmlns="" xmlns:p14="http://schemas.microsoft.com/office/powerpoint/2010/main" val="184868950"/>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D4AAB-886A-3614-3CF2-5322FA4FDBB8}"/>
              </a:ext>
            </a:extLst>
          </p:cNvPr>
          <p:cNvSpPr>
            <a:spLocks noGrp="1"/>
          </p:cNvSpPr>
          <p:nvPr>
            <p:ph type="ctrTitle"/>
          </p:nvPr>
        </p:nvSpPr>
        <p:spPr/>
        <p:txBody>
          <a:bodyPr/>
          <a:lstStyle/>
          <a:p>
            <a:endParaRPr lang="es-ES_tradnl" dirty="0"/>
          </a:p>
        </p:txBody>
      </p:sp>
      <p:sp>
        <p:nvSpPr>
          <p:cNvPr id="3" name="Subtitle 2">
            <a:extLst>
              <a:ext uri="{FF2B5EF4-FFF2-40B4-BE49-F238E27FC236}">
                <a16:creationId xmlns="" xmlns:a16="http://schemas.microsoft.com/office/drawing/2014/main" id="{85E71A25-668B-E79E-8941-9733D739F393}"/>
              </a:ext>
            </a:extLst>
          </p:cNvPr>
          <p:cNvSpPr>
            <a:spLocks noGrp="1"/>
          </p:cNvSpPr>
          <p:nvPr>
            <p:ph type="subTitle" idx="1"/>
          </p:nvPr>
        </p:nvSpPr>
        <p:spPr/>
        <p:txBody>
          <a:bodyPr/>
          <a:lstStyle/>
          <a:p>
            <a:endParaRPr lang="es-ES_tradnl"/>
          </a:p>
        </p:txBody>
      </p:sp>
      <p:pic>
        <p:nvPicPr>
          <p:cNvPr id="5" name="Picture 4">
            <a:extLst>
              <a:ext uri="{FF2B5EF4-FFF2-40B4-BE49-F238E27FC236}">
                <a16:creationId xmlns="" xmlns:a16="http://schemas.microsoft.com/office/drawing/2014/main" id="{5E265082-6D0F-1898-19E0-92E26985F058}"/>
              </a:ext>
            </a:extLst>
          </p:cNvPr>
          <p:cNvPicPr>
            <a:picLocks noChangeAspect="1"/>
          </p:cNvPicPr>
          <p:nvPr/>
        </p:nvPicPr>
        <p:blipFill>
          <a:blip r:embed="rId2"/>
          <a:stretch>
            <a:fillRect/>
          </a:stretch>
        </p:blipFill>
        <p:spPr>
          <a:xfrm>
            <a:off x="0" y="80963"/>
            <a:ext cx="12192000" cy="6858000"/>
          </a:xfrm>
          <a:prstGeom prst="rect">
            <a:avLst/>
          </a:prstGeom>
        </p:spPr>
      </p:pic>
      <p:pic>
        <p:nvPicPr>
          <p:cNvPr id="6" name="Picture 5" descr="A person in a suit&#10;&#10;Description automatically generated">
            <a:extLst>
              <a:ext uri="{FF2B5EF4-FFF2-40B4-BE49-F238E27FC236}">
                <a16:creationId xmlns="" xmlns:a16="http://schemas.microsoft.com/office/drawing/2014/main" id="{2D778265-2EB3-867F-059E-18104D91572D}"/>
              </a:ext>
            </a:extLst>
          </p:cNvPr>
          <p:cNvPicPr>
            <a:picLocks noChangeAspect="1"/>
          </p:cNvPicPr>
          <p:nvPr/>
        </p:nvPicPr>
        <p:blipFill>
          <a:blip r:embed="rId3"/>
          <a:stretch>
            <a:fillRect/>
          </a:stretch>
        </p:blipFill>
        <p:spPr>
          <a:xfrm>
            <a:off x="5916021" y="4317439"/>
            <a:ext cx="1550204" cy="2064871"/>
          </a:xfrm>
          <a:prstGeom prst="rect">
            <a:avLst/>
          </a:prstGeom>
        </p:spPr>
      </p:pic>
      <p:pic>
        <p:nvPicPr>
          <p:cNvPr id="8" name="Picture 7" descr="A person smiling at the camera&#10;&#10;Description automatically generated">
            <a:extLst>
              <a:ext uri="{FF2B5EF4-FFF2-40B4-BE49-F238E27FC236}">
                <a16:creationId xmlns="" xmlns:a16="http://schemas.microsoft.com/office/drawing/2014/main" id="{4A8948AF-91CC-FFAC-83B0-02D3ACFAAC96}"/>
              </a:ext>
            </a:extLst>
          </p:cNvPr>
          <p:cNvPicPr>
            <a:picLocks noChangeAspect="1"/>
          </p:cNvPicPr>
          <p:nvPr/>
        </p:nvPicPr>
        <p:blipFill>
          <a:blip r:embed="rId4"/>
          <a:stretch>
            <a:fillRect/>
          </a:stretch>
        </p:blipFill>
        <p:spPr>
          <a:xfrm>
            <a:off x="5804109" y="2697965"/>
            <a:ext cx="1774027" cy="1774027"/>
          </a:xfrm>
          <a:prstGeom prst="rect">
            <a:avLst/>
          </a:prstGeom>
        </p:spPr>
      </p:pic>
      <p:pic>
        <p:nvPicPr>
          <p:cNvPr id="10" name="Picture 9" descr="A person with a beard and mustache&#10;&#10;Description automatically generated">
            <a:extLst>
              <a:ext uri="{FF2B5EF4-FFF2-40B4-BE49-F238E27FC236}">
                <a16:creationId xmlns="" xmlns:a16="http://schemas.microsoft.com/office/drawing/2014/main" id="{132899E9-FEE9-60AE-36D7-FAD271566480}"/>
              </a:ext>
            </a:extLst>
          </p:cNvPr>
          <p:cNvPicPr>
            <a:picLocks noChangeAspect="1"/>
          </p:cNvPicPr>
          <p:nvPr/>
        </p:nvPicPr>
        <p:blipFill>
          <a:blip r:embed="rId5"/>
          <a:stretch>
            <a:fillRect/>
          </a:stretch>
        </p:blipFill>
        <p:spPr>
          <a:xfrm>
            <a:off x="5734357" y="784433"/>
            <a:ext cx="1913532" cy="1913532"/>
          </a:xfrm>
          <a:prstGeom prst="rect">
            <a:avLst/>
          </a:prstGeom>
        </p:spPr>
      </p:pic>
      <p:sp>
        <p:nvSpPr>
          <p:cNvPr id="11" name="TextBox 10">
            <a:extLst>
              <a:ext uri="{FF2B5EF4-FFF2-40B4-BE49-F238E27FC236}">
                <a16:creationId xmlns="" xmlns:a16="http://schemas.microsoft.com/office/drawing/2014/main" id="{5F65AD1B-CBAF-B510-7B10-03BC6811D8E0}"/>
              </a:ext>
            </a:extLst>
          </p:cNvPr>
          <p:cNvSpPr txBox="1"/>
          <p:nvPr/>
        </p:nvSpPr>
        <p:spPr>
          <a:xfrm>
            <a:off x="7990927" y="1395890"/>
            <a:ext cx="3582374" cy="4801314"/>
          </a:xfrm>
          <a:prstGeom prst="rect">
            <a:avLst/>
          </a:prstGeom>
          <a:noFill/>
        </p:spPr>
        <p:txBody>
          <a:bodyPr wrap="square" rtlCol="0">
            <a:spAutoFit/>
          </a:bodyPr>
          <a:lstStyle/>
          <a:p>
            <a:pPr algn="just"/>
            <a:r>
              <a:rPr lang="es-CR" b="1" dirty="0">
                <a:latin typeface="Abadi" panose="020B0604020104020204" pitchFamily="34" charset="0"/>
                <a:cs typeface="Sanskrit Text" panose="020B0502040204020203" pitchFamily="18" charset="0"/>
              </a:rPr>
              <a:t>-</a:t>
            </a:r>
            <a:r>
              <a:rPr lang="es-CR" b="1" dirty="0" err="1">
                <a:latin typeface="Abadi" panose="020B0604020104020204" pitchFamily="34" charset="0"/>
                <a:cs typeface="Sanskrit Text" panose="020B0502040204020203" pitchFamily="18" charset="0"/>
              </a:rPr>
              <a:t>M.Sc</a:t>
            </a:r>
            <a:r>
              <a:rPr lang="es-CR" b="1" dirty="0">
                <a:latin typeface="Abadi" panose="020B0604020104020204" pitchFamily="34" charset="0"/>
                <a:cs typeface="Sanskrit Text" panose="020B0502040204020203" pitchFamily="18" charset="0"/>
              </a:rPr>
              <a:t>. Mario Barahona Quesada</a:t>
            </a:r>
          </a:p>
          <a:p>
            <a:pPr algn="just"/>
            <a:r>
              <a:rPr lang="es-CR" b="1" dirty="0">
                <a:solidFill>
                  <a:srgbClr val="800000"/>
                </a:solidFill>
                <a:latin typeface="Abadi" panose="020B0604020104020204" pitchFamily="34" charset="0"/>
                <a:cs typeface="Sanskrit Text" panose="020B0502040204020203" pitchFamily="18" charset="0"/>
                <a:hlinkClick r:id="rId6"/>
              </a:rPr>
              <a:t>mbarahona@uned.ac.cr</a:t>
            </a:r>
            <a:endParaRPr lang="es-CR" b="1" dirty="0">
              <a:solidFill>
                <a:srgbClr val="800000"/>
              </a:solidFill>
              <a:latin typeface="Abadi" panose="020B0604020104020204" pitchFamily="34" charset="0"/>
              <a:cs typeface="Sanskrit Text" panose="020B0502040204020203" pitchFamily="18" charset="0"/>
            </a:endParaRPr>
          </a:p>
          <a:p>
            <a:pPr algn="just"/>
            <a:endParaRPr lang="es-CR" b="1" dirty="0">
              <a:solidFill>
                <a:srgbClr val="800000"/>
              </a:solidFill>
              <a:latin typeface="Abadi" panose="020B0604020104020204" pitchFamily="34" charset="0"/>
              <a:cs typeface="Sanskrit Text" panose="020B0502040204020203" pitchFamily="18" charset="0"/>
            </a:endParaRPr>
          </a:p>
          <a:p>
            <a:pPr algn="just"/>
            <a:endParaRPr lang="es-CR" b="1" dirty="0">
              <a:solidFill>
                <a:srgbClr val="800000"/>
              </a:solidFill>
              <a:latin typeface="Abadi" panose="020B0604020104020204" pitchFamily="34" charset="0"/>
              <a:cs typeface="Sanskrit Text" panose="020B0502040204020203" pitchFamily="18" charset="0"/>
            </a:endParaRPr>
          </a:p>
          <a:p>
            <a:pPr algn="just"/>
            <a:endParaRPr lang="es-CR" b="1" dirty="0">
              <a:solidFill>
                <a:srgbClr val="800000"/>
              </a:solidFill>
              <a:latin typeface="Abadi" panose="020B0604020104020204" pitchFamily="34" charset="0"/>
              <a:cs typeface="Sanskrit Text" panose="020B0502040204020203" pitchFamily="18" charset="0"/>
            </a:endParaRPr>
          </a:p>
          <a:p>
            <a:pPr algn="just"/>
            <a:endParaRPr lang="es-CR" b="1" dirty="0">
              <a:solidFill>
                <a:srgbClr val="800000"/>
              </a:solidFill>
              <a:latin typeface="Abadi" panose="020B0604020104020204" pitchFamily="34" charset="0"/>
              <a:cs typeface="Sanskrit Text" panose="020B0502040204020203" pitchFamily="18" charset="0"/>
            </a:endParaRPr>
          </a:p>
          <a:p>
            <a:pPr algn="just"/>
            <a:endParaRPr lang="es-CR" b="1" dirty="0">
              <a:solidFill>
                <a:srgbClr val="800000"/>
              </a:solidFill>
              <a:latin typeface="Abadi" panose="020B0604020104020204" pitchFamily="34" charset="0"/>
              <a:cs typeface="Sanskrit Text" panose="020B0502040204020203" pitchFamily="18" charset="0"/>
            </a:endParaRPr>
          </a:p>
          <a:p>
            <a:pPr algn="just"/>
            <a:r>
              <a:rPr lang="es-CR" b="1" dirty="0">
                <a:latin typeface="Abadi" panose="020B0604020104020204" pitchFamily="34" charset="0"/>
                <a:cs typeface="Sanskrit Text" panose="020B0502040204020203" pitchFamily="18" charset="0"/>
              </a:rPr>
              <a:t>- </a:t>
            </a:r>
            <a:r>
              <a:rPr lang="es-CR" b="1" dirty="0" err="1">
                <a:latin typeface="Abadi" panose="020B0604020104020204" pitchFamily="34" charset="0"/>
                <a:cs typeface="Sanskrit Text" panose="020B0502040204020203" pitchFamily="18" charset="0"/>
              </a:rPr>
              <a:t>M.Sc</a:t>
            </a:r>
            <a:r>
              <a:rPr lang="es-CR" b="1" dirty="0">
                <a:latin typeface="Abadi" panose="020B0604020104020204" pitchFamily="34" charset="0"/>
                <a:cs typeface="Sanskrit Text" panose="020B0502040204020203" pitchFamily="18" charset="0"/>
              </a:rPr>
              <a:t>. Adriana Cascante Gatgens</a:t>
            </a:r>
          </a:p>
          <a:p>
            <a:pPr algn="just"/>
            <a:r>
              <a:rPr lang="es-CR" b="1" dirty="0">
                <a:latin typeface="Abadi" panose="020B0604020104020204" pitchFamily="34" charset="0"/>
                <a:cs typeface="Sanskrit Text" panose="020B0502040204020203" pitchFamily="18" charset="0"/>
                <a:hlinkClick r:id="rId7"/>
              </a:rPr>
              <a:t>acascanteg@uned.ac.cr</a:t>
            </a:r>
            <a:r>
              <a:rPr lang="es-CR" b="1" dirty="0">
                <a:latin typeface="Abadi" panose="020B0604020104020204" pitchFamily="34" charset="0"/>
                <a:cs typeface="Sanskrit Text" panose="020B0502040204020203" pitchFamily="18" charset="0"/>
              </a:rPr>
              <a:t> </a:t>
            </a:r>
          </a:p>
          <a:p>
            <a:pPr algn="just"/>
            <a:endParaRPr lang="es-CR" b="1" dirty="0">
              <a:latin typeface="Abadi" panose="020B0604020104020204" pitchFamily="34" charset="0"/>
              <a:cs typeface="Sanskrit Text" panose="020B0502040204020203" pitchFamily="18" charset="0"/>
            </a:endParaRPr>
          </a:p>
          <a:p>
            <a:pPr algn="just"/>
            <a:endParaRPr lang="es-CR" b="1" dirty="0">
              <a:latin typeface="Abadi" panose="020B0604020104020204" pitchFamily="34" charset="0"/>
              <a:cs typeface="Sanskrit Text" panose="020B0502040204020203" pitchFamily="18" charset="0"/>
            </a:endParaRPr>
          </a:p>
          <a:p>
            <a:pPr algn="just"/>
            <a:endParaRPr lang="es-CR" b="1" dirty="0">
              <a:latin typeface="Abadi" panose="020B0604020104020204" pitchFamily="34" charset="0"/>
              <a:cs typeface="Sanskrit Text" panose="020B0502040204020203" pitchFamily="18" charset="0"/>
            </a:endParaRPr>
          </a:p>
          <a:p>
            <a:pPr algn="just"/>
            <a:endParaRPr lang="es-CR" b="1" dirty="0">
              <a:latin typeface="Abadi" panose="020B0604020104020204" pitchFamily="34" charset="0"/>
              <a:cs typeface="Sanskrit Text" panose="020B0502040204020203" pitchFamily="18" charset="0"/>
            </a:endParaRPr>
          </a:p>
          <a:p>
            <a:pPr algn="just"/>
            <a:endParaRPr lang="es-CR" b="1" dirty="0">
              <a:latin typeface="Abadi" panose="020B0604020104020204" pitchFamily="34" charset="0"/>
              <a:cs typeface="Sanskrit Text" panose="020B0502040204020203" pitchFamily="18" charset="0"/>
            </a:endParaRPr>
          </a:p>
          <a:p>
            <a:pPr algn="just"/>
            <a:r>
              <a:rPr lang="es-CR" b="1" dirty="0">
                <a:latin typeface="Abadi" panose="020B0604020104020204" pitchFamily="34" charset="0"/>
                <a:cs typeface="Sanskrit Text" panose="020B0502040204020203" pitchFamily="18" charset="0"/>
              </a:rPr>
              <a:t>-M.L. Maynor Barrientos Amador</a:t>
            </a:r>
          </a:p>
          <a:p>
            <a:pPr algn="just"/>
            <a:r>
              <a:rPr lang="en-US" b="1" dirty="0">
                <a:latin typeface="Abadi" panose="020B0604020104020204" pitchFamily="34" charset="0"/>
                <a:cs typeface="Sanskrit Text" panose="020B0502040204020203" pitchFamily="18" charset="0"/>
                <a:hlinkClick r:id="rId8"/>
              </a:rPr>
              <a:t>mbarrientos@uned.ac.cr</a:t>
            </a:r>
            <a:r>
              <a:rPr lang="en-US" b="1" dirty="0">
                <a:latin typeface="Abadi" panose="020B0604020104020204" pitchFamily="34" charset="0"/>
                <a:cs typeface="Sanskrit Text" panose="020B0502040204020203" pitchFamily="18" charset="0"/>
              </a:rPr>
              <a:t> </a:t>
            </a:r>
          </a:p>
          <a:p>
            <a:endParaRPr lang="en-US" dirty="0"/>
          </a:p>
        </p:txBody>
      </p:sp>
      <p:pic>
        <p:nvPicPr>
          <p:cNvPr id="12" name="Picture 6" descr="Vista previa de imagen">
            <a:extLst>
              <a:ext uri="{FF2B5EF4-FFF2-40B4-BE49-F238E27FC236}">
                <a16:creationId xmlns="" xmlns:a16="http://schemas.microsoft.com/office/drawing/2014/main" id="{74992C60-28D0-C78B-60C2-6AE8B4510A8A}"/>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1116323" y="5837633"/>
            <a:ext cx="800016" cy="9394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291402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Contexto General de Microcredenciales</a:t>
            </a:r>
          </a:p>
          <a:p>
            <a:endParaRPr lang="en-US" dirty="0">
              <a:solidFill>
                <a:schemeClr val="bg1"/>
              </a:solidFill>
            </a:endParaRPr>
          </a:p>
        </p:txBody>
      </p:sp>
      <p:sp>
        <p:nvSpPr>
          <p:cNvPr id="9" name="TextBox 8">
            <a:extLst>
              <a:ext uri="{FF2B5EF4-FFF2-40B4-BE49-F238E27FC236}">
                <a16:creationId xmlns="" xmlns:a16="http://schemas.microsoft.com/office/drawing/2014/main" id="{14C6DC14-FC19-3920-D8E1-BC24887F296F}"/>
              </a:ext>
            </a:extLst>
          </p:cNvPr>
          <p:cNvSpPr txBox="1"/>
          <p:nvPr/>
        </p:nvSpPr>
        <p:spPr>
          <a:xfrm>
            <a:off x="3186297" y="6089765"/>
            <a:ext cx="4322928" cy="369332"/>
          </a:xfrm>
          <a:prstGeom prst="rect">
            <a:avLst/>
          </a:prstGeom>
          <a:noFill/>
        </p:spPr>
        <p:txBody>
          <a:bodyPr wrap="square">
            <a:spAutoFit/>
          </a:bodyPr>
          <a:lstStyle/>
          <a:p>
            <a:r>
              <a:rPr lang="en-US" b="1" i="1" dirty="0" err="1">
                <a:solidFill>
                  <a:schemeClr val="tx2">
                    <a:lumMod val="75000"/>
                  </a:schemeClr>
                </a:solidFill>
                <a:highlight>
                  <a:srgbClr val="FFFFFF"/>
                </a:highlight>
                <a:latin typeface="Noto Sans" panose="020B0502040504020204" pitchFamily="34" charset="0"/>
              </a:rPr>
              <a:t>Comisión</a:t>
            </a:r>
            <a:r>
              <a:rPr lang="en-US" b="1" i="1" dirty="0">
                <a:solidFill>
                  <a:schemeClr val="tx2">
                    <a:lumMod val="75000"/>
                  </a:schemeClr>
                </a:solidFill>
                <a:highlight>
                  <a:srgbClr val="FFFFFF"/>
                </a:highlight>
                <a:latin typeface="Noto Sans" panose="020B0502040504020204" pitchFamily="34" charset="0"/>
              </a:rPr>
              <a:t> </a:t>
            </a:r>
            <a:r>
              <a:rPr lang="en-US" b="1" i="1" dirty="0" err="1">
                <a:solidFill>
                  <a:schemeClr val="tx2">
                    <a:lumMod val="75000"/>
                  </a:schemeClr>
                </a:solidFill>
                <a:highlight>
                  <a:srgbClr val="FFFFFF"/>
                </a:highlight>
                <a:latin typeface="Noto Sans" panose="020B0502040504020204" pitchFamily="34" charset="0"/>
              </a:rPr>
              <a:t>Europea</a:t>
            </a:r>
            <a:r>
              <a:rPr lang="en-US" b="1" i="1" dirty="0">
                <a:solidFill>
                  <a:schemeClr val="tx2">
                    <a:lumMod val="75000"/>
                  </a:schemeClr>
                </a:solidFill>
                <a:highlight>
                  <a:srgbClr val="FFFFFF"/>
                </a:highlight>
                <a:latin typeface="Noto Sans" panose="020B0502040504020204" pitchFamily="34" charset="0"/>
              </a:rPr>
              <a:t> (</a:t>
            </a:r>
            <a:r>
              <a:rPr lang="en-US" b="1" i="1" dirty="0" smtClean="0">
                <a:solidFill>
                  <a:schemeClr val="tx2">
                    <a:lumMod val="75000"/>
                  </a:schemeClr>
                </a:solidFill>
                <a:highlight>
                  <a:srgbClr val="FFFFFF"/>
                </a:highlight>
                <a:latin typeface="Noto Sans" panose="020B0502040504020204" pitchFamily="34" charset="0"/>
              </a:rPr>
              <a:t>2020)</a:t>
            </a:r>
            <a:endParaRPr lang="en-US" b="1" i="1" dirty="0">
              <a:solidFill>
                <a:schemeClr val="tx2">
                  <a:lumMod val="75000"/>
                </a:schemeClr>
              </a:solidFill>
              <a:highlight>
                <a:srgbClr val="FFFFFF"/>
              </a:highlight>
              <a:latin typeface="Noto Sans" panose="020B0502040504020204" pitchFamily="34" charset="0"/>
            </a:endParaRPr>
          </a:p>
        </p:txBody>
      </p:sp>
      <p:sp>
        <p:nvSpPr>
          <p:cNvPr id="5" name="TextBox 4">
            <a:extLst>
              <a:ext uri="{FF2B5EF4-FFF2-40B4-BE49-F238E27FC236}">
                <a16:creationId xmlns="" xmlns:a16="http://schemas.microsoft.com/office/drawing/2014/main" id="{A4775064-377B-19CA-D13E-F1E3BDD19CE7}"/>
              </a:ext>
            </a:extLst>
          </p:cNvPr>
          <p:cNvSpPr txBox="1"/>
          <p:nvPr/>
        </p:nvSpPr>
        <p:spPr>
          <a:xfrm>
            <a:off x="2910384" y="1487736"/>
            <a:ext cx="8779867" cy="4462760"/>
          </a:xfrm>
          <a:prstGeom prst="rect">
            <a:avLst/>
          </a:prstGeom>
          <a:noFill/>
        </p:spPr>
        <p:txBody>
          <a:bodyPr wrap="square">
            <a:spAutoFit/>
          </a:bodyPr>
          <a:lstStyle/>
          <a:p>
            <a:r>
              <a:rPr lang="es-CR" sz="2400" b="1" i="1" dirty="0">
                <a:highlight>
                  <a:srgbClr val="FFFFFF"/>
                </a:highlight>
                <a:latin typeface="Noto Sans" panose="020B0502040504020204" pitchFamily="34" charset="0"/>
              </a:rPr>
              <a:t>Componentes mínimos para un sistema de microcredenciales</a:t>
            </a:r>
          </a:p>
          <a:p>
            <a:pPr algn="just"/>
            <a:r>
              <a:rPr lang="es-CR" sz="2000" b="1" i="1" dirty="0">
                <a:highlight>
                  <a:srgbClr val="FFFFFF"/>
                </a:highlight>
                <a:latin typeface="Noto Sans" panose="020B0502040504020204" pitchFamily="34" charset="0"/>
              </a:rPr>
              <a:t> </a:t>
            </a:r>
          </a:p>
          <a:p>
            <a:pPr algn="just">
              <a:buFont typeface="Arial" panose="020B0604020202020204" pitchFamily="34" charset="0"/>
              <a:buChar char="•"/>
            </a:pPr>
            <a:r>
              <a:rPr lang="es-CR" b="1" i="1" dirty="0">
                <a:highlight>
                  <a:srgbClr val="FFFFFF"/>
                </a:highlight>
                <a:latin typeface="Noto Sans" panose="020B0502040504020204" pitchFamily="34" charset="0"/>
              </a:rPr>
              <a:t>Una definición común y transparente de microcredenciales </a:t>
            </a:r>
          </a:p>
          <a:p>
            <a:pPr algn="just">
              <a:buFont typeface="Arial" panose="020B0604020202020204" pitchFamily="34" charset="0"/>
              <a:buChar char="•"/>
            </a:pPr>
            <a:r>
              <a:rPr lang="es-CR" b="1" i="1" dirty="0">
                <a:highlight>
                  <a:srgbClr val="FFFFFF"/>
                </a:highlight>
                <a:latin typeface="Noto Sans" panose="020B0502040504020204" pitchFamily="34" charset="0"/>
              </a:rPr>
              <a:t>Una lista de elementos críticos para describir las microcredenciales</a:t>
            </a:r>
          </a:p>
          <a:p>
            <a:pPr algn="just">
              <a:buFont typeface="Arial" panose="020B0604020202020204" pitchFamily="34" charset="0"/>
              <a:buChar char="•"/>
            </a:pPr>
            <a:r>
              <a:rPr lang="es-CR" b="1" i="1" dirty="0">
                <a:highlight>
                  <a:srgbClr val="FFFFFF"/>
                </a:highlight>
                <a:latin typeface="Noto Sans" panose="020B0502040504020204" pitchFamily="34" charset="0"/>
              </a:rPr>
              <a:t>Alineamiento con los marcos de cualificaciones nacionales: niveles definidos y estándares para describir los resultados de aprendizaje  </a:t>
            </a:r>
          </a:p>
          <a:p>
            <a:pPr algn="just">
              <a:buFont typeface="Arial" panose="020B0604020202020204" pitchFamily="34" charset="0"/>
              <a:buChar char="•"/>
            </a:pPr>
            <a:r>
              <a:rPr lang="es-CR" b="1" i="1" dirty="0">
                <a:highlight>
                  <a:srgbClr val="FFFFFF"/>
                </a:highlight>
                <a:latin typeface="Noto Sans" panose="020B0502040504020204" pitchFamily="34" charset="0"/>
              </a:rPr>
              <a:t>Estándares de aseguramiento de la calidad </a:t>
            </a:r>
          </a:p>
          <a:p>
            <a:pPr algn="just">
              <a:buFont typeface="Arial" panose="020B0604020202020204" pitchFamily="34" charset="0"/>
              <a:buChar char="•"/>
            </a:pPr>
            <a:r>
              <a:rPr lang="es-CR" b="1" i="1" dirty="0">
                <a:highlight>
                  <a:srgbClr val="FFFFFF"/>
                </a:highlight>
                <a:latin typeface="Noto Sans" panose="020B0502040504020204" pitchFamily="34" charset="0"/>
              </a:rPr>
              <a:t>Créditos definidos, resultados de aprendizaje definidos y cantidad de horas de trabajo </a:t>
            </a:r>
          </a:p>
          <a:p>
            <a:pPr algn="just">
              <a:buFont typeface="Arial" panose="020B0604020202020204" pitchFamily="34" charset="0"/>
              <a:buChar char="•"/>
            </a:pPr>
            <a:r>
              <a:rPr lang="es-CR" b="1" i="1" dirty="0">
                <a:highlight>
                  <a:srgbClr val="FFFFFF"/>
                </a:highlight>
                <a:latin typeface="Noto Sans" panose="020B0502040504020204" pitchFamily="34" charset="0"/>
              </a:rPr>
              <a:t>Reconocimiento: para estudios posteriores o propósitos laborales  </a:t>
            </a:r>
          </a:p>
          <a:p>
            <a:pPr algn="just">
              <a:buFont typeface="Arial" panose="020B0604020202020204" pitchFamily="34" charset="0"/>
              <a:buChar char="•"/>
            </a:pPr>
            <a:r>
              <a:rPr lang="es-CR" b="1" i="1" dirty="0">
                <a:highlight>
                  <a:srgbClr val="FFFFFF"/>
                </a:highlight>
                <a:latin typeface="Noto Sans" panose="020B0502040504020204" pitchFamily="34" charset="0"/>
              </a:rPr>
              <a:t>Portabilidad: emisión, almacenamiento y posibilidad de compartir  </a:t>
            </a:r>
          </a:p>
          <a:p>
            <a:pPr algn="just">
              <a:buFont typeface="Arial" panose="020B0604020202020204" pitchFamily="34" charset="0"/>
              <a:buChar char="•"/>
            </a:pPr>
            <a:r>
              <a:rPr lang="es-CR" b="1" i="1" dirty="0">
                <a:highlight>
                  <a:srgbClr val="FFFFFF"/>
                </a:highlight>
                <a:latin typeface="Noto Sans" panose="020B0502040504020204" pitchFamily="34" charset="0"/>
              </a:rPr>
              <a:t>Plataformas para impartir y promover los cursos conducentes a las microcredenciales  </a:t>
            </a:r>
          </a:p>
          <a:p>
            <a:pPr algn="just">
              <a:buFont typeface="Arial" panose="020B0604020202020204" pitchFamily="34" charset="0"/>
              <a:buChar char="•"/>
            </a:pPr>
            <a:r>
              <a:rPr lang="es-CR" b="1" i="1" dirty="0">
                <a:highlight>
                  <a:srgbClr val="FFFFFF"/>
                </a:highlight>
                <a:latin typeface="Noto Sans" panose="020B0502040504020204" pitchFamily="34" charset="0"/>
              </a:rPr>
              <a:t>Incentivos para estimular la adopción de microcredenciales (p. 11)</a:t>
            </a:r>
          </a:p>
        </p:txBody>
      </p:sp>
      <p:sp>
        <p:nvSpPr>
          <p:cNvPr id="8" name="TextBox 7">
            <a:extLst>
              <a:ext uri="{FF2B5EF4-FFF2-40B4-BE49-F238E27FC236}">
                <a16:creationId xmlns="" xmlns:a16="http://schemas.microsoft.com/office/drawing/2014/main" id="{75EC29A4-6C42-6708-8918-ECE164CFB8C8}"/>
              </a:ext>
            </a:extLst>
          </p:cNvPr>
          <p:cNvSpPr txBox="1"/>
          <p:nvPr/>
        </p:nvSpPr>
        <p:spPr>
          <a:xfrm>
            <a:off x="689211" y="1802915"/>
            <a:ext cx="3493827"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Definición</a:t>
            </a:r>
            <a:endParaRPr lang="en-US" dirty="0">
              <a:solidFill>
                <a:schemeClr val="accent1">
                  <a:lumMod val="50000"/>
                </a:schemeClr>
              </a:solidFill>
              <a:latin typeface="Aharoni" panose="020F0502020204030204" pitchFamily="2" charset="-79"/>
              <a:cs typeface="Aharoni" panose="020F0502020204030204" pitchFamily="2" charset="-79"/>
            </a:endParaRPr>
          </a:p>
        </p:txBody>
      </p:sp>
    </p:spTree>
    <p:extLst>
      <p:ext uri="{BB962C8B-B14F-4D97-AF65-F5344CB8AC3E}">
        <p14:creationId xmlns="" xmlns:p14="http://schemas.microsoft.com/office/powerpoint/2010/main" val="183196059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Contexto General de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536B9BC3-B217-3F0D-B6E7-6EDE9C507654}"/>
              </a:ext>
            </a:extLst>
          </p:cNvPr>
          <p:cNvSpPr txBox="1"/>
          <p:nvPr/>
        </p:nvSpPr>
        <p:spPr>
          <a:xfrm>
            <a:off x="673096" y="1550161"/>
            <a:ext cx="7019884"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Microcredenciales</a:t>
            </a:r>
            <a:r>
              <a:rPr lang="es-CR" dirty="0"/>
              <a:t> </a:t>
            </a:r>
            <a:r>
              <a:rPr lang="es-CR" sz="3200" dirty="0">
                <a:solidFill>
                  <a:schemeClr val="accent1">
                    <a:lumMod val="50000"/>
                  </a:schemeClr>
                </a:solidFill>
                <a:latin typeface="Aharoni" panose="020F0502020204030204" pitchFamily="2" charset="-79"/>
                <a:cs typeface="Aharoni" panose="020F0502020204030204" pitchFamily="2" charset="-79"/>
              </a:rPr>
              <a:t>en el mundo</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18" name="17 Tabla"/>
          <p:cNvGraphicFramePr>
            <a:graphicFrameLocks noGrp="1"/>
          </p:cNvGraphicFramePr>
          <p:nvPr/>
        </p:nvGraphicFramePr>
        <p:xfrm>
          <a:off x="1775580" y="2348879"/>
          <a:ext cx="8640960" cy="3960441"/>
        </p:xfrm>
        <a:graphic>
          <a:graphicData uri="http://schemas.openxmlformats.org/drawingml/2006/table">
            <a:tbl>
              <a:tblPr firstRow="1" bandRow="1">
                <a:tableStyleId>{69CF1AB2-1976-4502-BF36-3FF5EA218861}</a:tableStyleId>
              </a:tblPr>
              <a:tblGrid>
                <a:gridCol w="2160240"/>
                <a:gridCol w="6480720"/>
              </a:tblGrid>
              <a:tr h="1320147">
                <a:tc>
                  <a:txBody>
                    <a:bodyPr/>
                    <a:lstStyle/>
                    <a:p>
                      <a:pPr marL="324000" indent="0" algn="l">
                        <a:buNone/>
                      </a:pPr>
                      <a:endParaRPr lang="es-CR" sz="2000" b="1" noProof="0" dirty="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0" algn="l">
                        <a:buNone/>
                      </a:pPr>
                      <a:r>
                        <a:rPr lang="es-CR" sz="2000" b="1" noProof="0" dirty="0" smtClean="0">
                          <a:solidFill>
                            <a:srgbClr val="4F4F4F"/>
                          </a:solidFill>
                          <a:latin typeface="+mn-lt"/>
                          <a:ea typeface="Open Sans Light" pitchFamily="34" charset="0"/>
                          <a:cs typeface="Open Sans Light" pitchFamily="34" charset="0"/>
                        </a:rPr>
                        <a:t>XXVIII Congreso Mundial sobre Aprendizaje en Línea de ICDE </a:t>
                      </a:r>
                      <a:r>
                        <a:rPr lang="es-CR" sz="2000" b="0" noProof="0" dirty="0" smtClean="0">
                          <a:solidFill>
                            <a:srgbClr val="4F4F4F"/>
                          </a:solidFill>
                          <a:latin typeface="+mn-lt"/>
                          <a:ea typeface="Open Sans Light" pitchFamily="34" charset="0"/>
                          <a:cs typeface="Open Sans Light" pitchFamily="34" charset="0"/>
                        </a:rPr>
                        <a:t>(Brown et al., 2020)</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320147">
                <a:tc>
                  <a:txBody>
                    <a:bodyPr/>
                    <a:lstStyle/>
                    <a:p>
                      <a:pPr marL="324000" marR="0" indent="0" algn="l" defTabSz="914400" rtl="0" eaLnBrk="1" fontAlgn="auto" latinLnBrk="0" hangingPunct="1">
                        <a:lnSpc>
                          <a:spcPct val="100000"/>
                        </a:lnSpc>
                        <a:spcBef>
                          <a:spcPts val="0"/>
                        </a:spcBef>
                        <a:spcAft>
                          <a:spcPts val="0"/>
                        </a:spcAft>
                        <a:buClrTx/>
                        <a:buSzTx/>
                        <a:buFontTx/>
                        <a:buNone/>
                        <a:tabLst/>
                        <a:defRPr/>
                      </a:pPr>
                      <a:endParaRPr lang="es-CR" sz="2000" b="1" i="0" noProof="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000" marR="0" indent="0" algn="l" defTabSz="914400" rtl="0" eaLnBrk="1" fontAlgn="auto" latinLnBrk="0" hangingPunct="1">
                        <a:lnSpc>
                          <a:spcPct val="100000"/>
                        </a:lnSpc>
                        <a:spcBef>
                          <a:spcPts val="0"/>
                        </a:spcBef>
                        <a:spcAft>
                          <a:spcPts val="0"/>
                        </a:spcAft>
                        <a:buClrTx/>
                        <a:buSzTx/>
                        <a:buFontTx/>
                        <a:buNone/>
                        <a:tabLst/>
                        <a:defRPr/>
                      </a:pPr>
                      <a:r>
                        <a:rPr lang="es-CR" sz="2000" b="1" kern="1200" noProof="0" dirty="0" smtClean="0">
                          <a:solidFill>
                            <a:srgbClr val="4F4F4F"/>
                          </a:solidFill>
                          <a:latin typeface="+mn-lt"/>
                          <a:ea typeface="Open Sans Light" pitchFamily="34" charset="0"/>
                          <a:cs typeface="Open Sans Light" pitchFamily="34" charset="0"/>
                        </a:rPr>
                        <a:t>Aproximación</a:t>
                      </a:r>
                      <a:r>
                        <a:rPr lang="es-CR" sz="2000" b="1" kern="1200" baseline="0" noProof="0" dirty="0" smtClean="0">
                          <a:solidFill>
                            <a:srgbClr val="4F4F4F"/>
                          </a:solidFill>
                          <a:latin typeface="+mn-lt"/>
                          <a:ea typeface="Open Sans Light" pitchFamily="34" charset="0"/>
                          <a:cs typeface="Open Sans Light" pitchFamily="34" charset="0"/>
                        </a:rPr>
                        <a:t> europea a las </a:t>
                      </a:r>
                      <a:r>
                        <a:rPr lang="es-CR" sz="2000" b="1" kern="1200" baseline="0" noProof="0" dirty="0" err="1" smtClean="0">
                          <a:solidFill>
                            <a:srgbClr val="4F4F4F"/>
                          </a:solidFill>
                          <a:latin typeface="+mn-lt"/>
                          <a:ea typeface="Open Sans Light" pitchFamily="34" charset="0"/>
                          <a:cs typeface="Open Sans Light" pitchFamily="34" charset="0"/>
                        </a:rPr>
                        <a:t>microcredenciales</a:t>
                      </a:r>
                      <a:endParaRPr lang="es-CR" sz="2000" b="1" kern="1200" baseline="0" noProof="0" dirty="0" smtClean="0">
                        <a:solidFill>
                          <a:srgbClr val="4F4F4F"/>
                        </a:solidFill>
                        <a:latin typeface="+mn-lt"/>
                        <a:ea typeface="Open Sans Light" pitchFamily="34" charset="0"/>
                        <a:cs typeface="Open Sans Light" pitchFamily="34" charset="0"/>
                      </a:endParaRPr>
                    </a:p>
                    <a:p>
                      <a:pPr marL="342000" marR="0" indent="0" algn="l" defTabSz="914400" rtl="0" eaLnBrk="1" fontAlgn="auto" latinLnBrk="0" hangingPunct="1">
                        <a:lnSpc>
                          <a:spcPct val="100000"/>
                        </a:lnSpc>
                        <a:spcBef>
                          <a:spcPts val="0"/>
                        </a:spcBef>
                        <a:spcAft>
                          <a:spcPts val="0"/>
                        </a:spcAft>
                        <a:buClrTx/>
                        <a:buSzTx/>
                        <a:buFontTx/>
                        <a:buNone/>
                        <a:tabLst/>
                        <a:defRPr/>
                      </a:pPr>
                      <a:r>
                        <a:rPr lang="es-CR" sz="2000" b="0" kern="1200" noProof="0" dirty="0" smtClean="0">
                          <a:solidFill>
                            <a:srgbClr val="4F4F4F"/>
                          </a:solidFill>
                          <a:latin typeface="+mn-lt"/>
                          <a:ea typeface="Open Sans Light" pitchFamily="34" charset="0"/>
                          <a:cs typeface="Open Sans Light" pitchFamily="34" charset="0"/>
                        </a:rPr>
                        <a:t>(Comisión Europea, 2020)</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320147">
                <a:tc>
                  <a:txBody>
                    <a:bodyPr/>
                    <a:lstStyle/>
                    <a:p>
                      <a:pPr marL="324000" marR="0" indent="0" algn="l" defTabSz="914400" rtl="0" eaLnBrk="1" fontAlgn="auto" latinLnBrk="0" hangingPunct="1">
                        <a:lnSpc>
                          <a:spcPct val="100000"/>
                        </a:lnSpc>
                        <a:spcBef>
                          <a:spcPts val="0"/>
                        </a:spcBef>
                        <a:spcAft>
                          <a:spcPts val="0"/>
                        </a:spcAft>
                        <a:buClrTx/>
                        <a:buSzTx/>
                        <a:buFontTx/>
                        <a:buNone/>
                        <a:tabLst/>
                        <a:defRPr/>
                      </a:pPr>
                      <a:endParaRPr lang="es-CR" sz="2000" b="1" i="0" noProof="0" dirty="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000" indent="0" algn="l"/>
                      <a:r>
                        <a:rPr lang="es-CR" sz="2000" b="1" noProof="0" dirty="0" smtClean="0">
                          <a:solidFill>
                            <a:srgbClr val="4F4F4F"/>
                          </a:solidFill>
                          <a:latin typeface="+mn-lt"/>
                          <a:ea typeface="Open Sans Light" pitchFamily="34" charset="0"/>
                          <a:cs typeface="Open Sans Light" pitchFamily="34" charset="0"/>
                        </a:rPr>
                        <a:t>Encuesta sobre</a:t>
                      </a:r>
                      <a:r>
                        <a:rPr lang="es-CR" sz="2000" b="1" baseline="0" noProof="0" dirty="0" smtClean="0">
                          <a:solidFill>
                            <a:srgbClr val="4F4F4F"/>
                          </a:solidFill>
                          <a:latin typeface="+mn-lt"/>
                          <a:ea typeface="Open Sans Light" pitchFamily="34" charset="0"/>
                          <a:cs typeface="Open Sans Light" pitchFamily="34" charset="0"/>
                        </a:rPr>
                        <a:t> </a:t>
                      </a:r>
                      <a:r>
                        <a:rPr lang="es-CR" sz="2000" b="1" baseline="0" noProof="0" dirty="0" err="1" smtClean="0">
                          <a:solidFill>
                            <a:srgbClr val="4F4F4F"/>
                          </a:solidFill>
                          <a:latin typeface="+mn-lt"/>
                          <a:ea typeface="Open Sans Light" pitchFamily="34" charset="0"/>
                          <a:cs typeface="Open Sans Light" pitchFamily="34" charset="0"/>
                        </a:rPr>
                        <a:t>microcredenciales</a:t>
                      </a:r>
                      <a:r>
                        <a:rPr lang="es-CR" sz="2000" b="1" baseline="0" noProof="0" dirty="0" smtClean="0">
                          <a:solidFill>
                            <a:srgbClr val="4F4F4F"/>
                          </a:solidFill>
                          <a:latin typeface="+mn-lt"/>
                          <a:ea typeface="Open Sans Light" pitchFamily="34" charset="0"/>
                          <a:cs typeface="Open Sans Light" pitchFamily="34" charset="0"/>
                        </a:rPr>
                        <a:t> en Europa del proyecto </a:t>
                      </a:r>
                      <a:r>
                        <a:rPr lang="es-CR" sz="2000" b="1" noProof="0" dirty="0" err="1" smtClean="0">
                          <a:solidFill>
                            <a:srgbClr val="4F4F4F"/>
                          </a:solidFill>
                          <a:latin typeface="+mn-lt"/>
                          <a:ea typeface="Open Sans Light" pitchFamily="34" charset="0"/>
                          <a:cs typeface="Open Sans Light" pitchFamily="34" charset="0"/>
                        </a:rPr>
                        <a:t>MicroHE</a:t>
                      </a:r>
                      <a:r>
                        <a:rPr lang="es-CR" sz="2000" b="1" noProof="0" dirty="0" smtClean="0">
                          <a:solidFill>
                            <a:srgbClr val="4F4F4F"/>
                          </a:solidFill>
                          <a:latin typeface="+mn-lt"/>
                          <a:ea typeface="Open Sans Light" pitchFamily="34" charset="0"/>
                          <a:cs typeface="Open Sans Light" pitchFamily="34" charset="0"/>
                        </a:rPr>
                        <a:t> </a:t>
                      </a:r>
                      <a:r>
                        <a:rPr lang="es-CR" sz="2000" b="0" noProof="0" dirty="0" smtClean="0">
                          <a:solidFill>
                            <a:srgbClr val="4F4F4F"/>
                          </a:solidFill>
                          <a:latin typeface="+mn-lt"/>
                          <a:ea typeface="Open Sans Light" pitchFamily="34" charset="0"/>
                          <a:cs typeface="Open Sans Light" pitchFamily="34" charset="0"/>
                        </a:rPr>
                        <a:t>(</a:t>
                      </a:r>
                      <a:r>
                        <a:rPr lang="es-CR" sz="2000" b="0" noProof="0" dirty="0" err="1" smtClean="0">
                          <a:solidFill>
                            <a:srgbClr val="4F4F4F"/>
                          </a:solidFill>
                          <a:latin typeface="+mn-lt"/>
                          <a:ea typeface="Open Sans Light" pitchFamily="34" charset="0"/>
                          <a:cs typeface="Open Sans Light" pitchFamily="34" charset="0"/>
                        </a:rPr>
                        <a:t>Camilleri</a:t>
                      </a:r>
                      <a:r>
                        <a:rPr lang="es-CR" sz="2000" b="0" noProof="0" dirty="0" smtClean="0">
                          <a:solidFill>
                            <a:srgbClr val="4F4F4F"/>
                          </a:solidFill>
                          <a:latin typeface="+mn-lt"/>
                          <a:ea typeface="Open Sans Light" pitchFamily="34" charset="0"/>
                          <a:cs typeface="Open Sans Light" pitchFamily="34" charset="0"/>
                        </a:rPr>
                        <a:t> et al., 2020)</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9" name="18 Imagen" descr="27625298_1736107189780624_8784183207142483811_o_images_stories_ECEN_thumb_medium250_0.jpg"/>
          <p:cNvPicPr>
            <a:picLocks/>
          </p:cNvPicPr>
          <p:nvPr/>
        </p:nvPicPr>
        <p:blipFill>
          <a:blip r:embed="rId2" cstate="print"/>
          <a:stretch>
            <a:fillRect/>
          </a:stretch>
        </p:blipFill>
        <p:spPr>
          <a:xfrm>
            <a:off x="1991604" y="2349080"/>
            <a:ext cx="1728000" cy="1080000"/>
          </a:xfrm>
          <a:prstGeom prst="rect">
            <a:avLst/>
          </a:prstGeom>
          <a:effectLst>
            <a:outerShdw blurRad="292100" dist="139700" dir="2700000" algn="tl" rotWithShape="0">
              <a:srgbClr val="4F4F4F">
                <a:alpha val="65000"/>
              </a:srgbClr>
            </a:outerShdw>
          </a:effectLst>
        </p:spPr>
      </p:pic>
      <p:pic>
        <p:nvPicPr>
          <p:cNvPr id="20" name="19 Imagen" descr="european-approach-micro-credentials-875.jpg"/>
          <p:cNvPicPr>
            <a:picLocks noChangeAspect="1"/>
          </p:cNvPicPr>
          <p:nvPr/>
        </p:nvPicPr>
        <p:blipFill>
          <a:blip r:embed="rId3" cstate="print"/>
          <a:stretch>
            <a:fillRect/>
          </a:stretch>
        </p:blipFill>
        <p:spPr>
          <a:xfrm>
            <a:off x="1991604" y="3789040"/>
            <a:ext cx="1728192" cy="1080000"/>
          </a:xfrm>
          <a:prstGeom prst="rect">
            <a:avLst/>
          </a:prstGeom>
          <a:effectLst>
            <a:outerShdw blurRad="292100" dist="139700" dir="2700000" algn="tl" rotWithShape="0">
              <a:srgbClr val="4F4F4F">
                <a:alpha val="65000"/>
              </a:srgbClr>
            </a:outerShdw>
          </a:effectLst>
        </p:spPr>
      </p:pic>
      <p:pic>
        <p:nvPicPr>
          <p:cNvPr id="21" name="20 Imagen" descr="microhe.png"/>
          <p:cNvPicPr>
            <a:picLocks noChangeAspect="1"/>
          </p:cNvPicPr>
          <p:nvPr/>
        </p:nvPicPr>
        <p:blipFill>
          <a:blip r:embed="rId4" cstate="print"/>
          <a:stretch>
            <a:fillRect/>
          </a:stretch>
        </p:blipFill>
        <p:spPr>
          <a:xfrm>
            <a:off x="1991604" y="5229200"/>
            <a:ext cx="1728191" cy="1080000"/>
          </a:xfrm>
          <a:prstGeom prst="rect">
            <a:avLst/>
          </a:prstGeom>
          <a:effectLst>
            <a:outerShdw blurRad="292100" dist="139700" dir="2700000" algn="tl" rotWithShape="0">
              <a:srgbClr val="4F4F4F">
                <a:alpha val="65000"/>
              </a:srgbClr>
            </a:outerShdw>
          </a:effectLst>
        </p:spPr>
      </p:pic>
    </p:spTree>
    <p:extLst>
      <p:ext uri="{BB962C8B-B14F-4D97-AF65-F5344CB8AC3E}">
        <p14:creationId xmlns="" xmlns:p14="http://schemas.microsoft.com/office/powerpoint/2010/main" val="322812288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Contexto General de Microcredenciales</a:t>
            </a:r>
          </a:p>
          <a:p>
            <a:endParaRPr lang="en-US" dirty="0">
              <a:solidFill>
                <a:schemeClr val="bg1"/>
              </a:solidFill>
            </a:endParaRPr>
          </a:p>
        </p:txBody>
      </p:sp>
      <p:sp>
        <p:nvSpPr>
          <p:cNvPr id="11" name="TextBox 10">
            <a:extLst>
              <a:ext uri="{FF2B5EF4-FFF2-40B4-BE49-F238E27FC236}">
                <a16:creationId xmlns="" xmlns:a16="http://schemas.microsoft.com/office/drawing/2014/main" id="{FCAE575C-A2FB-21BC-A2B5-A466A7528204}"/>
              </a:ext>
            </a:extLst>
          </p:cNvPr>
          <p:cNvSpPr txBox="1"/>
          <p:nvPr/>
        </p:nvSpPr>
        <p:spPr>
          <a:xfrm>
            <a:off x="673096" y="1550161"/>
            <a:ext cx="7019884"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Microcredenciales</a:t>
            </a:r>
            <a:r>
              <a:rPr lang="es-CR" dirty="0"/>
              <a:t> </a:t>
            </a:r>
            <a:r>
              <a:rPr lang="es-CR" sz="3200" dirty="0">
                <a:solidFill>
                  <a:schemeClr val="accent1">
                    <a:lumMod val="50000"/>
                  </a:schemeClr>
                </a:solidFill>
                <a:latin typeface="Aharoni" panose="020F0502020204030204" pitchFamily="2" charset="-79"/>
                <a:cs typeface="Aharoni" panose="020F0502020204030204" pitchFamily="2" charset="-79"/>
              </a:rPr>
              <a:t>en el mundo</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8" name="7 Tabla"/>
          <p:cNvGraphicFramePr>
            <a:graphicFrameLocks noGrp="1"/>
          </p:cNvGraphicFramePr>
          <p:nvPr/>
        </p:nvGraphicFramePr>
        <p:xfrm>
          <a:off x="1775580" y="2348878"/>
          <a:ext cx="8640960" cy="3960442"/>
        </p:xfrm>
        <a:graphic>
          <a:graphicData uri="http://schemas.openxmlformats.org/drawingml/2006/table">
            <a:tbl>
              <a:tblPr firstRow="1" bandRow="1">
                <a:tableStyleId>{69CF1AB2-1976-4502-BF36-3FF5EA218861}</a:tableStyleId>
              </a:tblPr>
              <a:tblGrid>
                <a:gridCol w="2160240"/>
                <a:gridCol w="6480720"/>
              </a:tblGrid>
              <a:tr h="1980221">
                <a:tc>
                  <a:txBody>
                    <a:bodyPr/>
                    <a:lstStyle/>
                    <a:p>
                      <a:pPr marL="324000" indent="0" algn="l">
                        <a:buNone/>
                      </a:pPr>
                      <a:endParaRPr lang="es-CR" sz="2000" b="1" noProof="0" dirty="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000" indent="0" algn="l"/>
                      <a:r>
                        <a:rPr lang="es-CR" sz="2000" b="1" kern="1200" noProof="0" dirty="0" smtClean="0">
                          <a:solidFill>
                            <a:srgbClr val="4F4F4F"/>
                          </a:solidFill>
                          <a:latin typeface="+mn-lt"/>
                          <a:ea typeface="Open Sans Light" pitchFamily="34" charset="0"/>
                          <a:cs typeface="Open Sans Light" pitchFamily="34" charset="0"/>
                        </a:rPr>
                        <a:t>Encuesta sobre </a:t>
                      </a:r>
                      <a:r>
                        <a:rPr lang="es-CR" sz="2000" b="1" kern="1200" noProof="0" dirty="0" err="1" smtClean="0">
                          <a:solidFill>
                            <a:srgbClr val="4F4F4F"/>
                          </a:solidFill>
                          <a:latin typeface="+mn-lt"/>
                          <a:ea typeface="Open Sans Light" pitchFamily="34" charset="0"/>
                          <a:cs typeface="Open Sans Light" pitchFamily="34" charset="0"/>
                        </a:rPr>
                        <a:t>microcredenciales</a:t>
                      </a:r>
                      <a:r>
                        <a:rPr lang="es-CR" sz="2000" b="1" kern="1200" baseline="0" noProof="0" dirty="0" smtClean="0">
                          <a:solidFill>
                            <a:srgbClr val="4F4F4F"/>
                          </a:solidFill>
                          <a:latin typeface="+mn-lt"/>
                          <a:ea typeface="Open Sans Light" pitchFamily="34" charset="0"/>
                          <a:cs typeface="Open Sans Light" pitchFamily="34" charset="0"/>
                        </a:rPr>
                        <a:t> del proyecto </a:t>
                      </a:r>
                      <a:r>
                        <a:rPr lang="es-CR" sz="2000" b="1" kern="1200" noProof="0" dirty="0" smtClean="0">
                          <a:solidFill>
                            <a:srgbClr val="4F4F4F"/>
                          </a:solidFill>
                          <a:latin typeface="+mn-lt"/>
                          <a:ea typeface="Open Sans Light" pitchFamily="34" charset="0"/>
                          <a:cs typeface="Open Sans Light" pitchFamily="34" charset="0"/>
                        </a:rPr>
                        <a:t>MICROBOL</a:t>
                      </a:r>
                      <a:r>
                        <a:rPr lang="es-CR" sz="2000" b="1" kern="1200" baseline="0" noProof="0" dirty="0" smtClean="0">
                          <a:solidFill>
                            <a:srgbClr val="4F4F4F"/>
                          </a:solidFill>
                          <a:latin typeface="+mn-lt"/>
                          <a:ea typeface="Open Sans Light" pitchFamily="34" charset="0"/>
                          <a:cs typeface="Open Sans Light" pitchFamily="34" charset="0"/>
                        </a:rPr>
                        <a:t> </a:t>
                      </a:r>
                      <a:r>
                        <a:rPr lang="es-CR" sz="2000" b="0" kern="1200" noProof="0" dirty="0" smtClean="0">
                          <a:solidFill>
                            <a:srgbClr val="4F4F4F"/>
                          </a:solidFill>
                          <a:latin typeface="+mn-lt"/>
                          <a:ea typeface="Open Sans Light" pitchFamily="34" charset="0"/>
                          <a:cs typeface="Open Sans Light" pitchFamily="34" charset="0"/>
                        </a:rPr>
                        <a:t>(</a:t>
                      </a:r>
                      <a:r>
                        <a:rPr lang="es-CR" sz="2000" b="0" kern="1200" noProof="0" dirty="0" err="1" smtClean="0">
                          <a:solidFill>
                            <a:srgbClr val="4F4F4F"/>
                          </a:solidFill>
                          <a:latin typeface="+mn-lt"/>
                          <a:ea typeface="Open Sans Light" pitchFamily="34" charset="0"/>
                          <a:cs typeface="Open Sans Light" pitchFamily="34" charset="0"/>
                        </a:rPr>
                        <a:t>Lantero</a:t>
                      </a:r>
                      <a:r>
                        <a:rPr lang="es-CR" sz="2000" b="0" kern="1200" noProof="0" dirty="0" smtClean="0">
                          <a:solidFill>
                            <a:srgbClr val="4F4F4F"/>
                          </a:solidFill>
                          <a:latin typeface="+mn-lt"/>
                          <a:ea typeface="Open Sans Light" pitchFamily="34" charset="0"/>
                          <a:cs typeface="Open Sans Light" pitchFamily="34" charset="0"/>
                        </a:rPr>
                        <a:t> et al., 2021)</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980221">
                <a:tc>
                  <a:txBody>
                    <a:bodyPr/>
                    <a:lstStyle/>
                    <a:p>
                      <a:pPr marL="324000" marR="0" indent="0" algn="l" defTabSz="914400" rtl="0" eaLnBrk="1" fontAlgn="auto" latinLnBrk="0" hangingPunct="1">
                        <a:lnSpc>
                          <a:spcPct val="100000"/>
                        </a:lnSpc>
                        <a:spcBef>
                          <a:spcPts val="0"/>
                        </a:spcBef>
                        <a:spcAft>
                          <a:spcPts val="0"/>
                        </a:spcAft>
                        <a:buClrTx/>
                        <a:buSzTx/>
                        <a:buFontTx/>
                        <a:buNone/>
                        <a:tabLst/>
                        <a:defRPr/>
                      </a:pPr>
                      <a:endParaRPr lang="es-CR" sz="2000" b="1" i="0" noProof="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0" algn="l">
                        <a:buNone/>
                      </a:pPr>
                      <a:r>
                        <a:rPr lang="es-CR" sz="2000" b="1" kern="1200" noProof="0" dirty="0" smtClean="0">
                          <a:solidFill>
                            <a:srgbClr val="4F4F4F"/>
                          </a:solidFill>
                          <a:latin typeface="+mn-lt"/>
                          <a:ea typeface="Open Sans Light" pitchFamily="34" charset="0"/>
                          <a:cs typeface="Open Sans Light" pitchFamily="34" charset="0"/>
                        </a:rPr>
                        <a:t>Encuesta nacional sobre </a:t>
                      </a:r>
                      <a:r>
                        <a:rPr lang="es-CR" sz="2000" b="1" kern="1200" noProof="0" dirty="0" err="1" smtClean="0">
                          <a:solidFill>
                            <a:srgbClr val="4F4F4F"/>
                          </a:solidFill>
                          <a:latin typeface="+mn-lt"/>
                          <a:ea typeface="Open Sans Light" pitchFamily="34" charset="0"/>
                          <a:cs typeface="Open Sans Light" pitchFamily="34" charset="0"/>
                        </a:rPr>
                        <a:t>microcredenciales</a:t>
                      </a:r>
                      <a:r>
                        <a:rPr lang="es-CR" sz="2000" b="1" kern="1200" noProof="0" dirty="0" smtClean="0">
                          <a:solidFill>
                            <a:srgbClr val="4F4F4F"/>
                          </a:solidFill>
                          <a:latin typeface="+mn-lt"/>
                          <a:ea typeface="Open Sans Light" pitchFamily="34" charset="0"/>
                          <a:cs typeface="Open Sans Light" pitchFamily="34" charset="0"/>
                        </a:rPr>
                        <a:t> en Irlanda</a:t>
                      </a:r>
                      <a:r>
                        <a:rPr lang="es-CR" sz="2000" b="1" kern="1200" baseline="0" noProof="0" dirty="0" smtClean="0">
                          <a:solidFill>
                            <a:srgbClr val="4F4F4F"/>
                          </a:solidFill>
                          <a:latin typeface="+mn-lt"/>
                          <a:ea typeface="Open Sans Light" pitchFamily="34" charset="0"/>
                          <a:cs typeface="Open Sans Light" pitchFamily="34" charset="0"/>
                        </a:rPr>
                        <a:t> </a:t>
                      </a:r>
                      <a:r>
                        <a:rPr lang="es-CR" sz="2000" b="0" kern="1200" noProof="0" dirty="0" smtClean="0">
                          <a:solidFill>
                            <a:srgbClr val="4F4F4F"/>
                          </a:solidFill>
                          <a:latin typeface="+mn-lt"/>
                          <a:ea typeface="Open Sans Light" pitchFamily="34" charset="0"/>
                          <a:cs typeface="Open Sans Light" pitchFamily="34" charset="0"/>
                        </a:rPr>
                        <a:t>(</a:t>
                      </a:r>
                      <a:r>
                        <a:rPr lang="es-CR" sz="2000" b="0" kern="1200" noProof="0" dirty="0" err="1" smtClean="0">
                          <a:solidFill>
                            <a:srgbClr val="4F4F4F"/>
                          </a:solidFill>
                          <a:latin typeface="+mn-lt"/>
                          <a:ea typeface="Open Sans Light" pitchFamily="34" charset="0"/>
                          <a:cs typeface="Open Sans Light" pitchFamily="34" charset="0"/>
                        </a:rPr>
                        <a:t>Nic</a:t>
                      </a:r>
                      <a:r>
                        <a:rPr lang="es-CR" sz="2000" b="0" kern="1200" noProof="0" dirty="0" smtClean="0">
                          <a:solidFill>
                            <a:srgbClr val="4F4F4F"/>
                          </a:solidFill>
                          <a:latin typeface="+mn-lt"/>
                          <a:ea typeface="Open Sans Light" pitchFamily="34" charset="0"/>
                          <a:cs typeface="Open Sans Light" pitchFamily="34" charset="0"/>
                        </a:rPr>
                        <a:t> </a:t>
                      </a:r>
                      <a:r>
                        <a:rPr lang="es-CR" sz="2000" b="0" kern="1200" noProof="0" dirty="0" err="1" smtClean="0">
                          <a:solidFill>
                            <a:srgbClr val="4F4F4F"/>
                          </a:solidFill>
                          <a:latin typeface="+mn-lt"/>
                          <a:ea typeface="Open Sans Light" pitchFamily="34" charset="0"/>
                          <a:cs typeface="Open Sans Light" pitchFamily="34" charset="0"/>
                        </a:rPr>
                        <a:t>Giolla</a:t>
                      </a:r>
                      <a:r>
                        <a:rPr lang="es-CR" sz="2000" b="0" kern="1200" noProof="0" dirty="0" smtClean="0">
                          <a:solidFill>
                            <a:srgbClr val="4F4F4F"/>
                          </a:solidFill>
                          <a:latin typeface="+mn-lt"/>
                          <a:ea typeface="Open Sans Light" pitchFamily="34" charset="0"/>
                          <a:cs typeface="Open Sans Light" pitchFamily="34" charset="0"/>
                        </a:rPr>
                        <a:t> </a:t>
                      </a:r>
                      <a:r>
                        <a:rPr lang="es-CR" sz="2000" b="0" kern="1200" noProof="0" dirty="0" err="1" smtClean="0">
                          <a:solidFill>
                            <a:srgbClr val="4F4F4F"/>
                          </a:solidFill>
                          <a:latin typeface="+mn-lt"/>
                          <a:ea typeface="Open Sans Light" pitchFamily="34" charset="0"/>
                          <a:cs typeface="Open Sans Light" pitchFamily="34" charset="0"/>
                        </a:rPr>
                        <a:t>Mhichíl</a:t>
                      </a:r>
                      <a:r>
                        <a:rPr lang="es-CR" sz="2000" b="0" kern="1200" noProof="0" dirty="0" smtClean="0">
                          <a:solidFill>
                            <a:srgbClr val="4F4F4F"/>
                          </a:solidFill>
                          <a:latin typeface="+mn-lt"/>
                          <a:ea typeface="Open Sans Light" pitchFamily="34" charset="0"/>
                          <a:cs typeface="Open Sans Light" pitchFamily="34" charset="0"/>
                        </a:rPr>
                        <a:t> et al., 2021)</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2" name="11 Imagen" descr="network-research-A-Micro-Credential-Roadmap-Currency-Cohesion-and-Consistency.png"/>
          <p:cNvPicPr>
            <a:picLocks noChangeAspect="1"/>
          </p:cNvPicPr>
          <p:nvPr/>
        </p:nvPicPr>
        <p:blipFill>
          <a:blip r:embed="rId2" cstate="print"/>
          <a:stretch>
            <a:fillRect/>
          </a:stretch>
        </p:blipFill>
        <p:spPr>
          <a:xfrm>
            <a:off x="2159679" y="4509320"/>
            <a:ext cx="1272085" cy="1800000"/>
          </a:xfrm>
          <a:prstGeom prst="rect">
            <a:avLst/>
          </a:prstGeom>
          <a:effectLst>
            <a:outerShdw blurRad="292100" dist="139700" dir="2700000" algn="tl" rotWithShape="0">
              <a:srgbClr val="4F4F4F">
                <a:alpha val="65000"/>
              </a:srgbClr>
            </a:outerShdw>
          </a:effectLst>
        </p:spPr>
      </p:pic>
      <p:pic>
        <p:nvPicPr>
          <p:cNvPr id="13" name="12 Imagen" descr="microbol.png"/>
          <p:cNvPicPr>
            <a:picLocks noChangeAspect="1"/>
          </p:cNvPicPr>
          <p:nvPr/>
        </p:nvPicPr>
        <p:blipFill>
          <a:blip r:embed="rId3" cstate="print"/>
          <a:stretch>
            <a:fillRect/>
          </a:stretch>
        </p:blipFill>
        <p:spPr>
          <a:xfrm>
            <a:off x="2135620" y="2349080"/>
            <a:ext cx="1272111" cy="1800000"/>
          </a:xfrm>
          <a:prstGeom prst="rect">
            <a:avLst/>
          </a:prstGeom>
          <a:effectLst>
            <a:outerShdw blurRad="292100" dist="139700" dir="2700000" algn="tl" rotWithShape="0">
              <a:prstClr val="black">
                <a:alpha val="65000"/>
              </a:prstClr>
            </a:outerShdw>
          </a:effectLst>
        </p:spPr>
      </p:pic>
    </p:spTree>
    <p:extLst>
      <p:ext uri="{BB962C8B-B14F-4D97-AF65-F5344CB8AC3E}">
        <p14:creationId xmlns="" xmlns:p14="http://schemas.microsoft.com/office/powerpoint/2010/main" val="246904560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Contexto General de Microcredenciales</a:t>
            </a:r>
          </a:p>
          <a:p>
            <a:endParaRPr lang="en-US" dirty="0">
              <a:solidFill>
                <a:schemeClr val="bg1"/>
              </a:solidFill>
            </a:endParaRPr>
          </a:p>
        </p:txBody>
      </p:sp>
      <p:sp>
        <p:nvSpPr>
          <p:cNvPr id="12" name="TextBox 11">
            <a:extLst>
              <a:ext uri="{FF2B5EF4-FFF2-40B4-BE49-F238E27FC236}">
                <a16:creationId xmlns="" xmlns:a16="http://schemas.microsoft.com/office/drawing/2014/main" id="{BB9FAD3F-A997-40F9-001D-EE1E6022B89A}"/>
              </a:ext>
            </a:extLst>
          </p:cNvPr>
          <p:cNvSpPr txBox="1"/>
          <p:nvPr/>
        </p:nvSpPr>
        <p:spPr>
          <a:xfrm>
            <a:off x="673096" y="1550161"/>
            <a:ext cx="7019884" cy="584775"/>
          </a:xfrm>
          <a:prstGeom prst="rect">
            <a:avLst/>
          </a:prstGeom>
          <a:noFill/>
        </p:spPr>
        <p:txBody>
          <a:bodyPr wrap="square" rtlCol="0">
            <a:spAutoFit/>
          </a:bodyPr>
          <a:lstStyle/>
          <a:p>
            <a:r>
              <a:rPr lang="es-CR" sz="3200" dirty="0">
                <a:solidFill>
                  <a:schemeClr val="accent1">
                    <a:lumMod val="50000"/>
                  </a:schemeClr>
                </a:solidFill>
                <a:latin typeface="Aharoni" panose="020F0502020204030204" pitchFamily="2" charset="-79"/>
                <a:cs typeface="Aharoni" panose="020F0502020204030204" pitchFamily="2" charset="-79"/>
              </a:rPr>
              <a:t>Microcredenciales</a:t>
            </a:r>
            <a:r>
              <a:rPr lang="es-CR" dirty="0"/>
              <a:t> </a:t>
            </a:r>
            <a:r>
              <a:rPr lang="es-CR" sz="3200" dirty="0">
                <a:solidFill>
                  <a:schemeClr val="accent1">
                    <a:lumMod val="50000"/>
                  </a:schemeClr>
                </a:solidFill>
                <a:latin typeface="Aharoni" panose="020F0502020204030204" pitchFamily="2" charset="-79"/>
                <a:cs typeface="Aharoni" panose="020F0502020204030204" pitchFamily="2" charset="-79"/>
              </a:rPr>
              <a:t>en el mundo</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9" name="8 Tabla"/>
          <p:cNvGraphicFramePr>
            <a:graphicFrameLocks noGrp="1"/>
          </p:cNvGraphicFramePr>
          <p:nvPr/>
        </p:nvGraphicFramePr>
        <p:xfrm>
          <a:off x="1775580" y="2348878"/>
          <a:ext cx="8640960" cy="3960442"/>
        </p:xfrm>
        <a:graphic>
          <a:graphicData uri="http://schemas.openxmlformats.org/drawingml/2006/table">
            <a:tbl>
              <a:tblPr firstRow="1" bandRow="1">
                <a:tableStyleId>{69CF1AB2-1976-4502-BF36-3FF5EA218861}</a:tableStyleId>
              </a:tblPr>
              <a:tblGrid>
                <a:gridCol w="2160240"/>
                <a:gridCol w="6480720"/>
              </a:tblGrid>
              <a:tr h="1980221">
                <a:tc>
                  <a:txBody>
                    <a:bodyPr/>
                    <a:lstStyle/>
                    <a:p>
                      <a:pPr marL="324000" indent="0" algn="l">
                        <a:buNone/>
                      </a:pPr>
                      <a:endParaRPr lang="es-CR" sz="2000" b="1" noProof="0" dirty="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000" indent="0" algn="l"/>
                      <a:r>
                        <a:rPr lang="es-CR" sz="2000" b="1" kern="1200" noProof="0" dirty="0" smtClean="0">
                          <a:solidFill>
                            <a:srgbClr val="4F4F4F"/>
                          </a:solidFill>
                          <a:latin typeface="+mn-lt"/>
                          <a:ea typeface="Open Sans Light" pitchFamily="34" charset="0"/>
                          <a:cs typeface="Open Sans Light" pitchFamily="34" charset="0"/>
                        </a:rPr>
                        <a:t>Estudio sobre insignias en el sector agroindustrial irlandés</a:t>
                      </a:r>
                      <a:r>
                        <a:rPr lang="es-CR" sz="2000" b="0" kern="1200" noProof="0" dirty="0" smtClean="0">
                          <a:solidFill>
                            <a:srgbClr val="4F4F4F"/>
                          </a:solidFill>
                          <a:latin typeface="+mn-lt"/>
                          <a:ea typeface="Open Sans Light" pitchFamily="34" charset="0"/>
                          <a:cs typeface="Open Sans Light" pitchFamily="34" charset="0"/>
                        </a:rPr>
                        <a:t> (</a:t>
                      </a:r>
                      <a:r>
                        <a:rPr lang="es-CR" sz="2000" b="0" kern="1200" noProof="0" dirty="0" err="1" smtClean="0">
                          <a:solidFill>
                            <a:srgbClr val="4F4F4F"/>
                          </a:solidFill>
                          <a:latin typeface="+mn-lt"/>
                          <a:ea typeface="Open Sans Light" pitchFamily="34" charset="0"/>
                          <a:cs typeface="Open Sans Light" pitchFamily="34" charset="0"/>
                        </a:rPr>
                        <a:t>Corrigan-Matthews</a:t>
                      </a:r>
                      <a:r>
                        <a:rPr lang="es-CR" sz="2000" b="0" kern="1200" noProof="0" dirty="0" smtClean="0">
                          <a:solidFill>
                            <a:srgbClr val="4F4F4F"/>
                          </a:solidFill>
                          <a:latin typeface="+mn-lt"/>
                          <a:ea typeface="Open Sans Light" pitchFamily="34" charset="0"/>
                          <a:cs typeface="Open Sans Light" pitchFamily="34" charset="0"/>
                        </a:rPr>
                        <a:t> &amp; Troy, 2019)</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980221">
                <a:tc>
                  <a:txBody>
                    <a:bodyPr/>
                    <a:lstStyle/>
                    <a:p>
                      <a:pPr marL="324000" marR="0" indent="0" algn="l" defTabSz="914400" rtl="0" eaLnBrk="1" fontAlgn="auto" latinLnBrk="0" hangingPunct="1">
                        <a:lnSpc>
                          <a:spcPct val="100000"/>
                        </a:lnSpc>
                        <a:spcBef>
                          <a:spcPts val="0"/>
                        </a:spcBef>
                        <a:spcAft>
                          <a:spcPts val="0"/>
                        </a:spcAft>
                        <a:buClrTx/>
                        <a:buSzTx/>
                        <a:buFontTx/>
                        <a:buNone/>
                        <a:tabLst/>
                        <a:defRPr/>
                      </a:pPr>
                      <a:endParaRPr lang="es-CR" sz="2000" b="1" i="0" noProof="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000" indent="0" algn="l"/>
                      <a:r>
                        <a:rPr lang="en-US" sz="2000" b="1" kern="1200" noProof="0" dirty="0" smtClean="0">
                          <a:solidFill>
                            <a:srgbClr val="4F4F4F"/>
                          </a:solidFill>
                          <a:latin typeface="+mn-lt"/>
                          <a:ea typeface="Open Sans Light" pitchFamily="34" charset="0"/>
                          <a:cs typeface="Open Sans Light" pitchFamily="34" charset="0"/>
                        </a:rPr>
                        <a:t>ECIU University is the first European Alliance to issue e-sealed micro-credentials </a:t>
                      </a:r>
                      <a:r>
                        <a:rPr lang="es-CR" sz="2000" b="0" kern="1200" noProof="0" dirty="0" smtClean="0">
                          <a:solidFill>
                            <a:srgbClr val="4F4F4F"/>
                          </a:solidFill>
                          <a:latin typeface="+mn-lt"/>
                          <a:ea typeface="Open Sans Light" pitchFamily="34" charset="0"/>
                          <a:cs typeface="Open Sans Light" pitchFamily="34" charset="0"/>
                        </a:rPr>
                        <a:t>(</a:t>
                      </a:r>
                      <a:r>
                        <a:rPr lang="en-US" sz="2000" dirty="0" smtClean="0">
                          <a:hlinkClick r:id="rId2"/>
                        </a:rPr>
                        <a:t>A milestone reached: ECIU University is the first European Alliance to issue e-sealed micro-credentials</a:t>
                      </a:r>
                      <a:r>
                        <a:rPr lang="es-CR" sz="2000" b="0" kern="1200" noProof="0" dirty="0" smtClean="0">
                          <a:solidFill>
                            <a:srgbClr val="4F4F4F"/>
                          </a:solidFill>
                          <a:latin typeface="+mn-lt"/>
                          <a:ea typeface="Open Sans Light" pitchFamily="34" charset="0"/>
                          <a:cs typeface="Open Sans Light" pitchFamily="34" charset="0"/>
                        </a:rPr>
                        <a:t>, 2024)</a:t>
                      </a:r>
                      <a:endParaRPr lang="es-CR" sz="2000" b="0" kern="1200" noProof="0" dirty="0">
                        <a:solidFill>
                          <a:srgbClr val="4F4F4F"/>
                        </a:solidFill>
                        <a:latin typeface="+mn-lt"/>
                        <a:ea typeface="Open Sans Light" pitchFamily="34" charset="0"/>
                        <a:cs typeface="Open Sans Light" pitchFamily="34" charset="0"/>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 name="9 Imagen" descr="network-research-A-Micro-Credential-Roadmap-Currency-Cohesion-and-Consistency.png"/>
          <p:cNvPicPr>
            <a:picLocks noChangeAspect="1"/>
          </p:cNvPicPr>
          <p:nvPr/>
        </p:nvPicPr>
        <p:blipFill>
          <a:blip r:embed="rId3"/>
          <a:stretch>
            <a:fillRect/>
          </a:stretch>
        </p:blipFill>
        <p:spPr>
          <a:xfrm>
            <a:off x="2159679" y="4562588"/>
            <a:ext cx="1272085" cy="1693463"/>
          </a:xfrm>
          <a:prstGeom prst="rect">
            <a:avLst/>
          </a:prstGeom>
          <a:effectLst>
            <a:outerShdw blurRad="292100" dist="139700" dir="2700000" algn="tl" rotWithShape="0">
              <a:srgbClr val="4F4F4F">
                <a:alpha val="65000"/>
              </a:srgbClr>
            </a:outerShdw>
          </a:effectLst>
        </p:spPr>
      </p:pic>
      <p:pic>
        <p:nvPicPr>
          <p:cNvPr id="13" name="12 Imagen" descr="microbol.png"/>
          <p:cNvPicPr>
            <a:picLocks noChangeAspect="1"/>
          </p:cNvPicPr>
          <p:nvPr/>
        </p:nvPicPr>
        <p:blipFill>
          <a:blip r:embed="rId4"/>
          <a:stretch>
            <a:fillRect/>
          </a:stretch>
        </p:blipFill>
        <p:spPr>
          <a:xfrm>
            <a:off x="2135620" y="2350365"/>
            <a:ext cx="1272111" cy="1797429"/>
          </a:xfrm>
          <a:prstGeom prst="rect">
            <a:avLst/>
          </a:prstGeom>
          <a:effectLst>
            <a:outerShdw blurRad="292100" dist="139700" dir="2700000" algn="tl" rotWithShape="0">
              <a:prstClr val="black">
                <a:alpha val="65000"/>
              </a:prstClr>
            </a:outerShdw>
          </a:effectLst>
        </p:spPr>
      </p:pic>
    </p:spTree>
    <p:extLst>
      <p:ext uri="{BB962C8B-B14F-4D97-AF65-F5344CB8AC3E}">
        <p14:creationId xmlns="" xmlns:p14="http://schemas.microsoft.com/office/powerpoint/2010/main" val="278270314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49FD4B2-339F-8421-A1F1-FD8BB9B685DE}"/>
              </a:ext>
            </a:extLst>
          </p:cNvPr>
          <p:cNvSpPr/>
          <p:nvPr/>
        </p:nvSpPr>
        <p:spPr>
          <a:xfrm>
            <a:off x="0" y="420760"/>
            <a:ext cx="8366078" cy="769441"/>
          </a:xfrm>
          <a:prstGeom prst="rect">
            <a:avLst/>
          </a:prstGeom>
          <a:solidFill>
            <a:srgbClr val="DC3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 xmlns:a16="http://schemas.microsoft.com/office/drawing/2014/main" id="{5437101A-ADE7-D038-DB65-6C74872A62EB}"/>
              </a:ext>
            </a:extLst>
          </p:cNvPr>
          <p:cNvSpPr txBox="1"/>
          <p:nvPr/>
        </p:nvSpPr>
        <p:spPr>
          <a:xfrm>
            <a:off x="307074" y="425137"/>
            <a:ext cx="7751929" cy="923330"/>
          </a:xfrm>
          <a:prstGeom prst="rect">
            <a:avLst/>
          </a:prstGeom>
          <a:noFill/>
        </p:spPr>
        <p:txBody>
          <a:bodyPr wrap="square" rtlCol="0">
            <a:spAutoFit/>
          </a:bodyPr>
          <a:lstStyle/>
          <a:p>
            <a:r>
              <a:rPr lang="es-CR" sz="3600" dirty="0">
                <a:solidFill>
                  <a:schemeClr val="bg1"/>
                </a:solidFill>
              </a:rPr>
              <a:t>Contexto General de Microcredenciales</a:t>
            </a:r>
          </a:p>
          <a:p>
            <a:endParaRPr lang="en-US" dirty="0">
              <a:solidFill>
                <a:schemeClr val="bg1"/>
              </a:solidFill>
            </a:endParaRPr>
          </a:p>
        </p:txBody>
      </p:sp>
      <p:sp>
        <p:nvSpPr>
          <p:cNvPr id="3" name="TextBox 2">
            <a:extLst>
              <a:ext uri="{FF2B5EF4-FFF2-40B4-BE49-F238E27FC236}">
                <a16:creationId xmlns="" xmlns:a16="http://schemas.microsoft.com/office/drawing/2014/main" id="{536B9BC3-B217-3F0D-B6E7-6EDE9C507654}"/>
              </a:ext>
            </a:extLst>
          </p:cNvPr>
          <p:cNvSpPr txBox="1"/>
          <p:nvPr/>
        </p:nvSpPr>
        <p:spPr>
          <a:xfrm>
            <a:off x="632940" y="1684182"/>
            <a:ext cx="9901820" cy="584775"/>
          </a:xfrm>
          <a:prstGeom prst="rect">
            <a:avLst/>
          </a:prstGeom>
          <a:noFill/>
        </p:spPr>
        <p:txBody>
          <a:bodyPr wrap="square" rtlCol="0">
            <a:spAutoFit/>
          </a:bodyPr>
          <a:lstStyle/>
          <a:p>
            <a:r>
              <a:rPr lang="es-CR" sz="3200" i="1" dirty="0" err="1">
                <a:solidFill>
                  <a:schemeClr val="accent1">
                    <a:lumMod val="50000"/>
                  </a:schemeClr>
                </a:solidFill>
                <a:latin typeface="Aharoni" panose="020F0502020204030204" pitchFamily="2" charset="-79"/>
                <a:cs typeface="Aharoni" panose="020F0502020204030204" pitchFamily="2" charset="-79"/>
              </a:rPr>
              <a:t>Frameworks</a:t>
            </a:r>
            <a:r>
              <a:rPr lang="es-CR" sz="3200" dirty="0">
                <a:solidFill>
                  <a:schemeClr val="accent1">
                    <a:lumMod val="50000"/>
                  </a:schemeClr>
                </a:solidFill>
                <a:latin typeface="Aharoni" panose="020F0502020204030204" pitchFamily="2" charset="-79"/>
                <a:cs typeface="Aharoni" panose="020F0502020204030204" pitchFamily="2" charset="-79"/>
              </a:rPr>
              <a:t> para </a:t>
            </a:r>
            <a:r>
              <a:rPr lang="es-CR" sz="3200" dirty="0" err="1" smtClean="0">
                <a:solidFill>
                  <a:schemeClr val="accent1">
                    <a:lumMod val="50000"/>
                  </a:schemeClr>
                </a:solidFill>
                <a:latin typeface="Aharoni" panose="020F0502020204030204" pitchFamily="2" charset="-79"/>
                <a:cs typeface="Aharoni" panose="020F0502020204030204" pitchFamily="2" charset="-79"/>
              </a:rPr>
              <a:t>microcredenciales</a:t>
            </a:r>
            <a:r>
              <a:rPr lang="es-CR" sz="3200" dirty="0" smtClean="0">
                <a:solidFill>
                  <a:schemeClr val="accent1">
                    <a:lumMod val="50000"/>
                  </a:schemeClr>
                </a:solidFill>
                <a:latin typeface="Aharoni" panose="020F0502020204030204" pitchFamily="2" charset="-79"/>
                <a:cs typeface="Aharoni" panose="020F0502020204030204" pitchFamily="2" charset="-79"/>
              </a:rPr>
              <a:t> </a:t>
            </a:r>
            <a:r>
              <a:rPr lang="es-CR" sz="3200" dirty="0">
                <a:solidFill>
                  <a:schemeClr val="accent1">
                    <a:lumMod val="50000"/>
                  </a:schemeClr>
                </a:solidFill>
                <a:latin typeface="Aharoni" panose="020F0502020204030204" pitchFamily="2" charset="-79"/>
                <a:cs typeface="Aharoni" panose="020F0502020204030204" pitchFamily="2" charset="-79"/>
              </a:rPr>
              <a:t>en el mundo</a:t>
            </a:r>
            <a:endParaRPr lang="en-US" sz="3200" dirty="0">
              <a:solidFill>
                <a:schemeClr val="accent1">
                  <a:lumMod val="50000"/>
                </a:schemeClr>
              </a:solidFill>
              <a:latin typeface="Aharoni" panose="020F0502020204030204" pitchFamily="2" charset="-79"/>
              <a:cs typeface="Aharoni" panose="020F0502020204030204" pitchFamily="2" charset="-79"/>
            </a:endParaRPr>
          </a:p>
        </p:txBody>
      </p:sp>
      <p:graphicFrame>
        <p:nvGraphicFramePr>
          <p:cNvPr id="9" name="8 Tabla"/>
          <p:cNvGraphicFramePr>
            <a:graphicFrameLocks noGrp="1"/>
          </p:cNvGraphicFramePr>
          <p:nvPr/>
        </p:nvGraphicFramePr>
        <p:xfrm>
          <a:off x="1775580" y="2348878"/>
          <a:ext cx="8640960" cy="3960442"/>
        </p:xfrm>
        <a:graphic>
          <a:graphicData uri="http://schemas.openxmlformats.org/drawingml/2006/table">
            <a:tbl>
              <a:tblPr firstRow="1" bandRow="1">
                <a:tableStyleId>{69CF1AB2-1976-4502-BF36-3FF5EA218861}</a:tableStyleId>
              </a:tblPr>
              <a:tblGrid>
                <a:gridCol w="2160240"/>
                <a:gridCol w="6480720"/>
              </a:tblGrid>
              <a:tr h="1980221">
                <a:tc>
                  <a:txBody>
                    <a:bodyPr/>
                    <a:lstStyle/>
                    <a:p>
                      <a:pPr marL="324000" indent="0" algn="l">
                        <a:buNone/>
                      </a:pPr>
                      <a:endParaRPr lang="es-CR" sz="2000" b="1" noProof="0" dirty="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000" indent="0" algn="l"/>
                      <a:r>
                        <a:rPr lang="es-CR" sz="2000" b="1" kern="1200" noProof="0" dirty="0" smtClean="0">
                          <a:solidFill>
                            <a:srgbClr val="4F4F4F"/>
                          </a:solidFill>
                          <a:latin typeface="+mn-lt"/>
                          <a:ea typeface="Open Sans Light" pitchFamily="34" charset="0"/>
                          <a:cs typeface="Open Sans Light" pitchFamily="34" charset="0"/>
                        </a:rPr>
                        <a:t>Lineamientos de buenas prácticas: </a:t>
                      </a:r>
                      <a:r>
                        <a:rPr lang="es-CR" sz="2000" b="1" kern="1200" noProof="0" dirty="0" err="1" smtClean="0">
                          <a:solidFill>
                            <a:srgbClr val="4F4F4F"/>
                          </a:solidFill>
                          <a:latin typeface="+mn-lt"/>
                          <a:ea typeface="Open Sans Light" pitchFamily="34" charset="0"/>
                          <a:cs typeface="Open Sans Light" pitchFamily="34" charset="0"/>
                        </a:rPr>
                        <a:t>Microcredenciales</a:t>
                      </a:r>
                      <a:r>
                        <a:rPr lang="es-CR" sz="2000" b="1" kern="1200" baseline="0" noProof="0" dirty="0" smtClean="0">
                          <a:solidFill>
                            <a:srgbClr val="4F4F4F"/>
                          </a:solidFill>
                          <a:latin typeface="+mn-lt"/>
                          <a:ea typeface="Open Sans Light" pitchFamily="34" charset="0"/>
                          <a:cs typeface="Open Sans Light" pitchFamily="34" charset="0"/>
                        </a:rPr>
                        <a:t> </a:t>
                      </a:r>
                      <a:r>
                        <a:rPr lang="es-CR" sz="2000" b="0" kern="1200" noProof="0" dirty="0" smtClean="0">
                          <a:solidFill>
                            <a:srgbClr val="4F4F4F"/>
                          </a:solidFill>
                          <a:latin typeface="+mn-lt"/>
                          <a:ea typeface="Open Sans Light" pitchFamily="34" charset="0"/>
                          <a:cs typeface="Open Sans Light" pitchFamily="34" charset="0"/>
                        </a:rPr>
                        <a:t>(Agencia de Cualificaciones de Malasia, 2020)</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980221">
                <a:tc>
                  <a:txBody>
                    <a:bodyPr/>
                    <a:lstStyle/>
                    <a:p>
                      <a:pPr marL="324000" marR="0" indent="0" algn="l" defTabSz="914400" rtl="0" eaLnBrk="1" fontAlgn="auto" latinLnBrk="0" hangingPunct="1">
                        <a:lnSpc>
                          <a:spcPct val="100000"/>
                        </a:lnSpc>
                        <a:spcBef>
                          <a:spcPts val="0"/>
                        </a:spcBef>
                        <a:spcAft>
                          <a:spcPts val="0"/>
                        </a:spcAft>
                        <a:buClrTx/>
                        <a:buSzTx/>
                        <a:buFontTx/>
                        <a:buNone/>
                        <a:tabLst/>
                        <a:defRPr/>
                      </a:pPr>
                      <a:endParaRPr lang="es-CR" sz="2000" b="1" i="0" noProof="0" smtClean="0">
                        <a:solidFill>
                          <a:srgbClr val="4F4F4F"/>
                        </a:solidFill>
                        <a:latin typeface="+mj-lt"/>
                        <a:ea typeface="Open Sans Light" pitchFamily="34" charset="0"/>
                        <a:cs typeface="Open Sans Light"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0" algn="l">
                        <a:buNone/>
                      </a:pPr>
                      <a:r>
                        <a:rPr lang="es-CR" sz="2000" b="1" kern="1200" noProof="0" dirty="0" smtClean="0">
                          <a:solidFill>
                            <a:srgbClr val="4F4F4F"/>
                          </a:solidFill>
                          <a:latin typeface="+mn-lt"/>
                          <a:ea typeface="Open Sans Light" pitchFamily="34" charset="0"/>
                          <a:cs typeface="Open Sans Light" pitchFamily="34" charset="0"/>
                        </a:rPr>
                        <a:t>Principios y marco de </a:t>
                      </a:r>
                      <a:r>
                        <a:rPr lang="es-CR" sz="2000" b="1" kern="1200" noProof="0" dirty="0" err="1" smtClean="0">
                          <a:solidFill>
                            <a:srgbClr val="4F4F4F"/>
                          </a:solidFill>
                          <a:latin typeface="+mn-lt"/>
                          <a:ea typeface="Open Sans Light" pitchFamily="34" charset="0"/>
                          <a:cs typeface="Open Sans Light" pitchFamily="34" charset="0"/>
                        </a:rPr>
                        <a:t>microcredenciales</a:t>
                      </a:r>
                      <a:endParaRPr lang="es-CR" sz="2000" b="1" kern="1200" baseline="0" noProof="0" dirty="0" smtClean="0">
                        <a:solidFill>
                          <a:srgbClr val="4F4F4F"/>
                        </a:solidFill>
                        <a:latin typeface="+mn-lt"/>
                        <a:ea typeface="Open Sans Light" pitchFamily="34" charset="0"/>
                        <a:cs typeface="Open Sans Light" pitchFamily="34" charset="0"/>
                      </a:endParaRPr>
                    </a:p>
                    <a:p>
                      <a:pPr marL="342900" indent="0" algn="l">
                        <a:buNone/>
                      </a:pPr>
                      <a:r>
                        <a:rPr lang="es-CR" sz="2000" b="0" kern="1200" noProof="0" dirty="0" smtClean="0">
                          <a:solidFill>
                            <a:srgbClr val="4F4F4F"/>
                          </a:solidFill>
                          <a:latin typeface="+mn-lt"/>
                          <a:ea typeface="Open Sans Light" pitchFamily="34" charset="0"/>
                          <a:cs typeface="Open Sans Light" pitchFamily="34" charset="0"/>
                        </a:rPr>
                        <a:t>(</a:t>
                      </a:r>
                      <a:r>
                        <a:rPr lang="es-CR" sz="2000" b="0" kern="1200" noProof="0" dirty="0" err="1" smtClean="0">
                          <a:solidFill>
                            <a:srgbClr val="4F4F4F"/>
                          </a:solidFill>
                          <a:latin typeface="+mn-lt"/>
                          <a:ea typeface="Open Sans Light" pitchFamily="34" charset="0"/>
                          <a:cs typeface="Open Sans Light" pitchFamily="34" charset="0"/>
                        </a:rPr>
                        <a:t>eCampusOntario</a:t>
                      </a:r>
                      <a:r>
                        <a:rPr lang="es-CR" sz="2000" b="0" kern="1200" noProof="0" dirty="0" smtClean="0">
                          <a:solidFill>
                            <a:srgbClr val="4F4F4F"/>
                          </a:solidFill>
                          <a:latin typeface="+mn-lt"/>
                          <a:ea typeface="Open Sans Light" pitchFamily="34" charset="0"/>
                          <a:cs typeface="Open Sans Light" pitchFamily="34" charset="0"/>
                        </a:rPr>
                        <a:t>, 2020)</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 name="9 Imagen" descr="network-research-A-Micro-Credential-Roadmap-Currency-Cohesion-and-Consistency.png"/>
          <p:cNvPicPr>
            <a:picLocks noChangeAspect="1"/>
          </p:cNvPicPr>
          <p:nvPr/>
        </p:nvPicPr>
        <p:blipFill>
          <a:blip r:embed="rId2"/>
          <a:stretch>
            <a:fillRect/>
          </a:stretch>
        </p:blipFill>
        <p:spPr>
          <a:xfrm>
            <a:off x="2159679" y="4586206"/>
            <a:ext cx="1272085" cy="1646227"/>
          </a:xfrm>
          <a:prstGeom prst="rect">
            <a:avLst/>
          </a:prstGeom>
          <a:effectLst>
            <a:outerShdw blurRad="292100" dist="139700" dir="2700000" algn="tl" rotWithShape="0">
              <a:srgbClr val="4F4F4F">
                <a:alpha val="65000"/>
              </a:srgbClr>
            </a:outerShdw>
          </a:effectLst>
        </p:spPr>
      </p:pic>
      <p:pic>
        <p:nvPicPr>
          <p:cNvPr id="12" name="11 Imagen" descr="microbol.png"/>
          <p:cNvPicPr>
            <a:picLocks noChangeAspect="1"/>
          </p:cNvPicPr>
          <p:nvPr/>
        </p:nvPicPr>
        <p:blipFill>
          <a:blip r:embed="rId3"/>
          <a:stretch>
            <a:fillRect/>
          </a:stretch>
        </p:blipFill>
        <p:spPr>
          <a:xfrm>
            <a:off x="2135620" y="2349470"/>
            <a:ext cx="1272111" cy="1799220"/>
          </a:xfrm>
          <a:prstGeom prst="rect">
            <a:avLst/>
          </a:prstGeom>
          <a:effectLst>
            <a:outerShdw blurRad="292100" dist="139700" dir="2700000" algn="tl" rotWithShape="0">
              <a:prstClr val="black">
                <a:alpha val="65000"/>
              </a:prstClr>
            </a:outerShdw>
          </a:effectLst>
        </p:spPr>
      </p:pic>
    </p:spTree>
    <p:extLst>
      <p:ext uri="{BB962C8B-B14F-4D97-AF65-F5344CB8AC3E}">
        <p14:creationId xmlns="" xmlns:p14="http://schemas.microsoft.com/office/powerpoint/2010/main" val="3635965555"/>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6671</TotalTime>
  <Words>1716</Words>
  <Application>Microsoft Office PowerPoint</Application>
  <PresentationFormat>Personalizado</PresentationFormat>
  <Paragraphs>383</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Office Theme</vt:lpstr>
      <vt:lpstr>Diapositiva 1</vt:lpstr>
      <vt:lpstr>Grupo de Investigación</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Gabriela Benavides Pérez</dc:creator>
  <cp:lastModifiedBy>Mario Barahona</cp:lastModifiedBy>
  <cp:revision>147</cp:revision>
  <dcterms:created xsi:type="dcterms:W3CDTF">2022-08-12T23:47:12Z</dcterms:created>
  <dcterms:modified xsi:type="dcterms:W3CDTF">2024-07-17T08:15:06Z</dcterms:modified>
</cp:coreProperties>
</file>